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4"/>
  </p:sldMasterIdLst>
  <p:notesMasterIdLst>
    <p:notesMasterId r:id="rId22"/>
  </p:notesMasterIdLst>
  <p:sldIdLst>
    <p:sldId id="257" r:id="rId5"/>
    <p:sldId id="307" r:id="rId6"/>
    <p:sldId id="260" r:id="rId7"/>
    <p:sldId id="308" r:id="rId8"/>
    <p:sldId id="309" r:id="rId9"/>
    <p:sldId id="301" r:id="rId10"/>
    <p:sldId id="261" r:id="rId11"/>
    <p:sldId id="288" r:id="rId12"/>
    <p:sldId id="310" r:id="rId13"/>
    <p:sldId id="312" r:id="rId14"/>
    <p:sldId id="300" r:id="rId15"/>
    <p:sldId id="302" r:id="rId16"/>
    <p:sldId id="303" r:id="rId17"/>
    <p:sldId id="304" r:id="rId18"/>
    <p:sldId id="305" r:id="rId19"/>
    <p:sldId id="278" r:id="rId20"/>
    <p:sldId id="306" r:id="rId21"/>
  </p:sldIdLst>
  <p:sldSz cx="9144000" cy="6858000" type="screen4x3"/>
  <p:notesSz cx="6881813"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86" autoAdjust="0"/>
    <p:restoredTop sz="83273" autoAdjust="0"/>
  </p:normalViewPr>
  <p:slideViewPr>
    <p:cSldViewPr>
      <p:cViewPr varScale="1">
        <p:scale>
          <a:sx n="96" d="100"/>
          <a:sy n="96" d="100"/>
        </p:scale>
        <p:origin x="1656" y="84"/>
      </p:cViewPr>
      <p:guideLst>
        <p:guide orient="horz" pos="2160"/>
        <p:guide pos="2880"/>
      </p:guideLst>
    </p:cSldViewPr>
  </p:slideViewPr>
  <p:outlineViewPr>
    <p:cViewPr>
      <p:scale>
        <a:sx n="33" d="100"/>
        <a:sy n="33" d="100"/>
      </p:scale>
      <p:origin x="0" y="13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8182" y="4415790"/>
            <a:ext cx="5505449" cy="4183380"/>
          </a:xfrm>
          <a:prstGeom prst="rect">
            <a:avLst/>
          </a:prstGeom>
        </p:spPr>
        <p:txBody>
          <a:bodyPr lIns="92431" tIns="92431" rIns="92431" bIns="92431"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55932832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 name="Shape 31"/>
          <p:cNvSpPr txBox="1">
            <a:spLocks noGrp="1"/>
          </p:cNvSpPr>
          <p:nvPr>
            <p:ph type="body" idx="1"/>
          </p:nvPr>
        </p:nvSpPr>
        <p:spPr>
          <a:xfrm>
            <a:off x="688182" y="4415790"/>
            <a:ext cx="5505449" cy="4183380"/>
          </a:xfrm>
          <a:prstGeom prst="rect">
            <a:avLst/>
          </a:prstGeom>
        </p:spPr>
        <p:txBody>
          <a:bodyPr lIns="92431" tIns="92431" rIns="92431" bIns="92431" anchor="t" anchorCtr="0">
            <a:noAutofit/>
          </a:bodyPr>
          <a:lstStyle/>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1C21E-83CF-6B78-3CC4-7264D27CCE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384DFC-F119-581F-C68B-CEBBD35F35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FD6BE9-0D4F-9672-B2CD-E398D8288D0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87060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70" name="Shape 7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9767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4690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7542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7905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 name="Shape 31"/>
          <p:cNvSpPr txBox="1">
            <a:spLocks noGrp="1"/>
          </p:cNvSpPr>
          <p:nvPr>
            <p:ph type="body" idx="1"/>
          </p:nvPr>
        </p:nvSpPr>
        <p:spPr>
          <a:xfrm>
            <a:off x="688182" y="4415790"/>
            <a:ext cx="5505449" cy="4183380"/>
          </a:xfrm>
          <a:prstGeom prst="rect">
            <a:avLst/>
          </a:prstGeom>
        </p:spPr>
        <p:txBody>
          <a:bodyPr lIns="92431" tIns="92431" rIns="92431" bIns="92431" anchor="t" anchorCtr="0">
            <a:noAutofit/>
          </a:bodyPr>
          <a:lstStyle/>
          <a:p>
            <a:endParaRPr dirty="0"/>
          </a:p>
        </p:txBody>
      </p:sp>
    </p:spTree>
    <p:extLst>
      <p:ext uri="{BB962C8B-B14F-4D97-AF65-F5344CB8AC3E}">
        <p14:creationId xmlns:p14="http://schemas.microsoft.com/office/powerpoint/2010/main" val="2681187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136" name="Shape 136"/>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136" name="Shape 136"/>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473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2672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lang="en-US" dirty="0">
              <a:effectLst/>
            </a:endParaRPr>
          </a:p>
        </p:txBody>
      </p:sp>
      <p:sp>
        <p:nvSpPr>
          <p:cNvPr id="51" name="Shape 51"/>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10199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7E28C-61A6-E3EF-4C93-B309BEA0DD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21E16C-80D5-4B8E-0E32-A1E26198B0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8F8E13-CA6F-B950-CE60-68CB2EAF2900}"/>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987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45" name="Shape 45"/>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2385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58" name="Shape 58"/>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8182" y="4415790"/>
            <a:ext cx="5505449" cy="4183380"/>
          </a:xfrm>
          <a:prstGeom prst="rect">
            <a:avLst/>
          </a:prstGeom>
        </p:spPr>
        <p:txBody>
          <a:bodyPr lIns="92431" tIns="92431" rIns="92431" bIns="92431" anchor="ctr" anchorCtr="0">
            <a:noAutofit/>
          </a:bodyPr>
          <a:lstStyle/>
          <a:p>
            <a:endParaRPr dirty="0"/>
          </a:p>
        </p:txBody>
      </p:sp>
      <p:sp>
        <p:nvSpPr>
          <p:cNvPr id="58" name="Shape 58"/>
          <p:cNvSpPr>
            <a:spLocks noGrp="1" noRot="1" noChangeAspect="1"/>
          </p:cNvSpPr>
          <p:nvPr>
            <p:ph type="sldImg" idx="2"/>
          </p:nvPr>
        </p:nvSpPr>
        <p:spPr>
          <a:xfrm>
            <a:off x="11176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11175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105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812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9999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31836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3443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5467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D9FFFB4-400D-1240-AB24-6F86C96D4DFB}" type="datetimeFigureOut">
              <a:rPr lang="en-US" smtClean="0"/>
              <a:t>4/7/2025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591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1138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3709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685800" y="2286000"/>
            <a:ext cx="7772400" cy="11430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defRPr sz="5400" b="0" i="0" u="none" strike="noStrike" cap="none" baseline="0">
                <a:solidFill>
                  <a:srgbClr val="FF0000"/>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 name="Shape 11"/>
          <p:cNvSpPr txBox="1">
            <a:spLocks noGrp="1"/>
          </p:cNvSpPr>
          <p:nvPr>
            <p:ph type="subTitle" idx="1"/>
          </p:nvPr>
        </p:nvSpPr>
        <p:spPr>
          <a:xfrm>
            <a:off x="1371600" y="3429000"/>
            <a:ext cx="6400799" cy="1066799"/>
          </a:xfrm>
          <a:prstGeom prst="rect">
            <a:avLst/>
          </a:prstGeom>
          <a:noFill/>
          <a:ln>
            <a:noFill/>
          </a:ln>
        </p:spPr>
        <p:txBody>
          <a:bodyPr lIns="91425" tIns="91425" rIns="91425" bIns="91425" anchor="t" anchorCtr="0"/>
          <a:lstStyle>
            <a:lvl1pPr marL="0" marR="0" indent="92075" algn="r" rtl="0">
              <a:lnSpc>
                <a:spcPct val="100000"/>
              </a:lnSpc>
              <a:spcBef>
                <a:spcPts val="480"/>
              </a:spcBef>
              <a:spcAft>
                <a:spcPts val="0"/>
              </a:spcAft>
              <a:buClr>
                <a:schemeClr val="dk1"/>
              </a:buClr>
              <a:buFont typeface="Arial"/>
              <a:buChar char="●"/>
              <a:defRPr sz="2400" b="0" i="0" u="none" strike="noStrike" cap="none" baseline="0">
                <a:solidFill>
                  <a:schemeClr val="dk1"/>
                </a:solidFill>
                <a:latin typeface="Arial"/>
                <a:ea typeface="Arial"/>
                <a:cs typeface="Arial"/>
                <a:sym typeface="Aria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2"/>
          </p:nvPr>
        </p:nvSpPr>
        <p:spPr>
          <a:xfrm>
            <a:off x="685800" y="2819400"/>
            <a:ext cx="6934199" cy="3809999"/>
          </a:xfrm>
          <a:prstGeom prst="rect">
            <a:avLst/>
          </a:prstGeom>
          <a:noFill/>
          <a:ln>
            <a:noFill/>
          </a:ln>
        </p:spPr>
        <p:txBody>
          <a:bodyPr lIns="91425" tIns="91425" rIns="91425" bIns="91425" anchor="t" anchorCtr="0"/>
          <a:lstStyle>
            <a:lvl1pPr algn="r"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193675" rtl="0">
              <a:lnSpc>
                <a:spcPct val="100000"/>
              </a:lnSpc>
              <a:spcBef>
                <a:spcPts val="480"/>
              </a:spcBef>
              <a:spcAft>
                <a:spcPts val="0"/>
              </a:spcAft>
              <a:buFont typeface="Arial"/>
              <a:buChar char="●"/>
              <a:defRPr sz="2400"/>
            </a:lvl2pPr>
            <a:lvl3pPr marL="1143000" indent="-152400" rtl="0">
              <a:lnSpc>
                <a:spcPct val="100000"/>
              </a:lnSpc>
              <a:spcBef>
                <a:spcPts val="400"/>
              </a:spcBef>
              <a:spcAft>
                <a:spcPts val="0"/>
              </a:spcAft>
              <a:buFont typeface="Arial"/>
              <a:buChar char="●"/>
              <a:defRPr sz="2000"/>
            </a:lvl3pPr>
            <a:lvl4pPr marL="1600200" indent="-158750" rtl="0">
              <a:lnSpc>
                <a:spcPct val="100000"/>
              </a:lnSpc>
              <a:spcBef>
                <a:spcPts val="360"/>
              </a:spcBef>
              <a:spcAft>
                <a:spcPts val="0"/>
              </a:spcAft>
              <a:buFont typeface="Arial"/>
              <a:buChar char="●"/>
              <a:defRPr sz="1800"/>
            </a:lvl4pPr>
            <a:lvl5pPr marL="2057400" indent="-158750" rtl="0">
              <a:lnSpc>
                <a:spcPct val="100000"/>
              </a:lnSpc>
              <a:spcBef>
                <a:spcPts val="360"/>
              </a:spcBef>
              <a:spcAft>
                <a:spcPts val="0"/>
              </a:spcAft>
              <a:buFont typeface="Arial"/>
              <a:buChar char="●"/>
              <a:defRPr>
                <a:latin typeface="Arial"/>
                <a:ea typeface="Arial"/>
                <a:cs typeface="Arial"/>
                <a:sym typeface="Arial"/>
              </a:defRPr>
            </a:lvl5pPr>
            <a:lvl6pPr marL="25146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6pPr>
            <a:lvl7pPr marL="29718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7pPr>
            <a:lvl8pPr marL="34290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8pPr>
            <a:lvl9pPr marL="38862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8238175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685800" y="1524000"/>
            <a:ext cx="7772400" cy="838199"/>
          </a:xfrm>
          <a:prstGeom prst="rect">
            <a:avLst/>
          </a:prstGeom>
          <a:noFill/>
          <a:ln>
            <a:noFill/>
          </a:ln>
        </p:spPr>
        <p:txBody>
          <a:bodyPr lIns="91425" tIns="91425" rIns="91425" bIns="91425" anchor="t" anchorCtr="0"/>
          <a:lstStyle>
            <a:lvl1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1pPr>
            <a:lvl2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2pPr>
            <a:lvl3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3pPr>
            <a:lvl4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4pPr>
            <a:lvl5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5pPr>
            <a:lvl6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6pPr>
            <a:lvl7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7pPr>
            <a:lvl8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8pPr>
            <a:lvl9pPr algn="ctr" rtl="0">
              <a:lnSpc>
                <a:spcPct val="100000"/>
              </a:lnSpc>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685800" y="2286000"/>
            <a:ext cx="8077199" cy="4419599"/>
          </a:xfrm>
          <a:prstGeom prst="rect">
            <a:avLst/>
          </a:prstGeom>
          <a:noFill/>
          <a:ln>
            <a:noFill/>
          </a:ln>
        </p:spPr>
        <p:txBody>
          <a:bodyPr lIns="91425" tIns="91425" rIns="91425" bIns="91425" anchor="t" anchorCtr="0"/>
          <a:lstStyle>
            <a:lvl1pPr algn="r"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1pPr>
            <a:lvl2pPr marL="742950" indent="-193675" rtl="0">
              <a:lnSpc>
                <a:spcPct val="100000"/>
              </a:lnSpc>
              <a:spcBef>
                <a:spcPts val="480"/>
              </a:spcBef>
              <a:spcAft>
                <a:spcPts val="0"/>
              </a:spcAft>
              <a:buFont typeface="Arial"/>
              <a:buChar char="●"/>
              <a:defRPr sz="2400"/>
            </a:lvl2pPr>
            <a:lvl3pPr marL="1143000" indent="-152400" rtl="0">
              <a:lnSpc>
                <a:spcPct val="100000"/>
              </a:lnSpc>
              <a:spcBef>
                <a:spcPts val="400"/>
              </a:spcBef>
              <a:spcAft>
                <a:spcPts val="0"/>
              </a:spcAft>
              <a:buFont typeface="Arial"/>
              <a:buChar char="●"/>
              <a:defRPr sz="2000"/>
            </a:lvl3pPr>
            <a:lvl4pPr marL="1600200" indent="-158750" rtl="0">
              <a:lnSpc>
                <a:spcPct val="100000"/>
              </a:lnSpc>
              <a:spcBef>
                <a:spcPts val="360"/>
              </a:spcBef>
              <a:spcAft>
                <a:spcPts val="0"/>
              </a:spcAft>
              <a:buFont typeface="Arial"/>
              <a:buChar char="●"/>
              <a:defRPr sz="1800"/>
            </a:lvl4pPr>
            <a:lvl5pPr marL="2057400" indent="-158750" rtl="0">
              <a:lnSpc>
                <a:spcPct val="100000"/>
              </a:lnSpc>
              <a:spcBef>
                <a:spcPts val="360"/>
              </a:spcBef>
              <a:spcAft>
                <a:spcPts val="0"/>
              </a:spcAft>
              <a:buFont typeface="Arial"/>
              <a:buChar char="●"/>
              <a:defRPr>
                <a:latin typeface="Arial"/>
                <a:ea typeface="Arial"/>
                <a:cs typeface="Arial"/>
                <a:sym typeface="Arial"/>
              </a:defRPr>
            </a:lvl5pPr>
            <a:lvl6pPr marL="25146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6pPr>
            <a:lvl7pPr marL="29718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7pPr>
            <a:lvl8pPr marL="34290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8pPr>
            <a:lvl9pPr marL="3886200" indent="-120650" rtl="0">
              <a:lnSpc>
                <a:spcPct val="100000"/>
              </a:lnSpc>
              <a:spcBef>
                <a:spcPts val="560"/>
              </a:spcBef>
              <a:spcAft>
                <a:spcPts val="0"/>
              </a:spcAft>
              <a:buClr>
                <a:schemeClr val="dk1"/>
              </a:buClr>
              <a:buFont typeface="Arial"/>
              <a:buChar char="●"/>
              <a:defRPr sz="2800">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49168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587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BB9B27-4D02-2940-AED5-BC8F2B3B1507}" type="datetimeFigureOut">
              <a:rPr lang="en-US" smtClean="0"/>
              <a:t>4/7/2025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56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057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smtClean="0"/>
              <a:t>4/7/2025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851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smtClean="0"/>
              <a:t>4/7/2025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146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A7EADB90-FF7E-5041-AB9F-1BC0957AB829}" type="datetimeFigureOut">
              <a:rPr lang="en-US" smtClean="0"/>
              <a:t>4/7/2025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926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EB8CB6-48D8-4E47-B0D3-B56230F429D0}"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409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F716D3-DCE8-CC45-8106-AE5DFCD073F9}" type="datetimeFigureOut">
              <a:rPr lang="en-US" smtClean="0"/>
              <a:t>4/7/2025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39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4D9FFFB4-400D-1240-AB24-6F86C96D4DFB}" type="datetimeFigureOut">
              <a:rPr lang="en-US" smtClean="0"/>
              <a:t>4/7/2025</a:t>
            </a:fld>
            <a:endParaRPr lang="en-US" dirty="0"/>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2665997"/>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 id="2147484078" r:id="rId17"/>
    <p:sldLayoutId id="2147484079" r:id="rId18"/>
    <p:sldLayoutId id="2147484080"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fastweb.com/" TargetMode="External"/><Relationship Id="rId7" Type="http://schemas.openxmlformats.org/officeDocument/2006/relationships/hyperlink" Target="http://scholarships.com/"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hyperlink" Target="http://www.salliemae.com/" TargetMode="External"/><Relationship Id="rId5" Type="http://schemas.openxmlformats.org/officeDocument/2006/relationships/hyperlink" Target="http://www.finaid.org/" TargetMode="External"/><Relationship Id="rId4" Type="http://schemas.openxmlformats.org/officeDocument/2006/relationships/hyperlink" Target="http://www.supercollege.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openxmlformats.org/officeDocument/2006/relationships/hyperlink" Target="mailto:sa@iit.edu" TargetMode="External"/><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hyperlink" Target="mailto:Finaid@iit.edu" TargetMode="External"/><Relationship Id="rId2" Type="http://schemas.openxmlformats.org/officeDocument/2006/relationships/notesSlide" Target="../notesSlides/notesSlide17.xml"/><Relationship Id="rId1" Type="http://schemas.openxmlformats.org/officeDocument/2006/relationships/slideLayout" Target="../slideLayouts/slideLayout19.xml"/><Relationship Id="rId5" Type="http://schemas.openxmlformats.org/officeDocument/2006/relationships/image" Target="../media/image4.jpeg"/><Relationship Id="rId4" Type="http://schemas.openxmlformats.org/officeDocument/2006/relationships/hyperlink" Target="https://calendly.com/illinois-tech-office-of-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notesSlide" Target="../notesSlides/notesSlide7.xml"/><Relationship Id="rId1" Type="http://schemas.openxmlformats.org/officeDocument/2006/relationships/slideLayout" Target="../slideLayouts/slideLayout19.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595225" y="1295400"/>
            <a:ext cx="7772400" cy="1066800"/>
          </a:xfrm>
          <a:prstGeom prst="rect">
            <a:avLst/>
          </a:prstGeom>
        </p:spPr>
        <p:txBody>
          <a:bodyPr lIns="91425" tIns="91425" rIns="91425" bIns="91425" anchor="t" anchorCtr="0">
            <a:noAutofit/>
          </a:bodyPr>
          <a:lstStyle/>
          <a:p>
            <a:pPr>
              <a:spcBef>
                <a:spcPts val="0"/>
              </a:spcBef>
              <a:buNone/>
            </a:pPr>
            <a:r>
              <a:rPr lang="en-US" sz="4800" dirty="0">
                <a:latin typeface="Kalam" panose="02000000000000000000" pitchFamily="2" charset="0"/>
                <a:cs typeface="Kalam" panose="02000000000000000000" pitchFamily="2" charset="0"/>
              </a:rPr>
              <a:t>Financial Aid At-A-Glance</a:t>
            </a:r>
            <a:r>
              <a:rPr lang="en-US" sz="3200" dirty="0">
                <a:latin typeface="Kalam" panose="02000000000000000000" pitchFamily="2" charset="0"/>
                <a:cs typeface="Kalam" panose="02000000000000000000" pitchFamily="2" charset="0"/>
              </a:rPr>
              <a:t/>
            </a:r>
            <a:br>
              <a:rPr lang="en-US" sz="3200" dirty="0">
                <a:latin typeface="Kalam" panose="02000000000000000000" pitchFamily="2" charset="0"/>
                <a:cs typeface="Kalam" panose="02000000000000000000" pitchFamily="2" charset="0"/>
              </a:rPr>
            </a:br>
            <a:endParaRPr lang="en-US" sz="3200" dirty="0">
              <a:latin typeface="Kalam" panose="02000000000000000000" pitchFamily="2" charset="0"/>
              <a:cs typeface="Kalam" panose="02000000000000000000" pitchFamily="2" charset="0"/>
            </a:endParaRPr>
          </a:p>
        </p:txBody>
      </p:sp>
      <p:sp>
        <p:nvSpPr>
          <p:cNvPr id="28" name="Shape 28"/>
          <p:cNvSpPr txBox="1">
            <a:spLocks noGrp="1"/>
          </p:cNvSpPr>
          <p:nvPr>
            <p:ph type="body" idx="2"/>
          </p:nvPr>
        </p:nvSpPr>
        <p:spPr>
          <a:xfrm>
            <a:off x="710500" y="5334000"/>
            <a:ext cx="7214300" cy="1040175"/>
          </a:xfrm>
          <a:prstGeom prst="rect">
            <a:avLst/>
          </a:prstGeom>
        </p:spPr>
        <p:txBody>
          <a:bodyPr lIns="91425" tIns="91425" rIns="91425" bIns="91425" anchor="t" anchorCtr="0">
            <a:noAutofit/>
          </a:bodyPr>
          <a:lstStyle/>
          <a:p>
            <a:pPr marL="76200" indent="0" algn="ctr">
              <a:spcBef>
                <a:spcPts val="0"/>
              </a:spcBef>
              <a:buSzPct val="100000"/>
              <a:buNone/>
            </a:pPr>
            <a:r>
              <a:rPr lang="en-US" sz="3000" b="1" cap="none" dirty="0">
                <a:solidFill>
                  <a:srgbClr val="002060"/>
                </a:solidFill>
                <a:latin typeface="Calibri" panose="020F0502020204030204" pitchFamily="34" charset="0"/>
                <a:cs typeface="Calibri" panose="020F0502020204030204" pitchFamily="34" charset="0"/>
              </a:rPr>
              <a:t>Chicago-Kent College of Law ~ </a:t>
            </a:r>
            <a:r>
              <a:rPr lang="en-US" sz="3000" b="1" cap="none" dirty="0" err="1">
                <a:solidFill>
                  <a:srgbClr val="002060"/>
                </a:solidFill>
                <a:latin typeface="Calibri" panose="020F0502020204030204" pitchFamily="34" charset="0"/>
                <a:cs typeface="Calibri" panose="020F0502020204030204" pitchFamily="34" charset="0"/>
              </a:rPr>
              <a:t>Conviser</a:t>
            </a:r>
            <a:r>
              <a:rPr lang="en-US" sz="3000" b="1" cap="none" dirty="0">
                <a:solidFill>
                  <a:srgbClr val="002060"/>
                </a:solidFill>
                <a:latin typeface="Calibri" panose="020F0502020204030204" pitchFamily="34" charset="0"/>
                <a:cs typeface="Calibri" panose="020F0502020204030204" pitchFamily="34" charset="0"/>
              </a:rPr>
              <a:t> Law Center</a:t>
            </a:r>
          </a:p>
          <a:p>
            <a:pPr marL="457200" indent="-381000" algn="ctr">
              <a:spcBef>
                <a:spcPts val="0"/>
              </a:spcBef>
              <a:buSzPct val="100000"/>
            </a:pPr>
            <a:endParaRPr lang="en-US" sz="1800" b="1"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lvl="0" indent="-381000" algn="l">
              <a:spcBef>
                <a:spcPts val="0"/>
              </a:spcBef>
              <a:buClr>
                <a:schemeClr val="dk1"/>
              </a:buClr>
              <a:buSzPct val="100000"/>
              <a:buFont typeface="Arial"/>
              <a:buChar char="●"/>
            </a:pPr>
            <a:endParaRPr lang="en-US" sz="1800"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pic>
        <p:nvPicPr>
          <p:cNvPr id="2" name="Picture 1" descr="&lt;strong&gt;Financial Aid&lt;/strong&gt; and &lt;strong&gt;Financial&lt;/strong&gt; Literacy | OER Common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8800" y="2133600"/>
            <a:ext cx="5029200" cy="3200400"/>
          </a:xfrm>
          <a:prstGeom prst="rect">
            <a:avLst/>
          </a:prstGeom>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F5272-02EE-977B-F1FA-6B3071BA5A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F04B48-AE06-EBF7-D8E3-90367A9C2DAE}"/>
              </a:ext>
            </a:extLst>
          </p:cNvPr>
          <p:cNvSpPr>
            <a:spLocks noGrp="1"/>
          </p:cNvSpPr>
          <p:nvPr>
            <p:ph type="title"/>
          </p:nvPr>
        </p:nvSpPr>
        <p:spPr/>
        <p:txBody>
          <a:bodyPr>
            <a:norm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Example Estimated 1L (FT) Costs</a:t>
            </a:r>
          </a:p>
        </p:txBody>
      </p:sp>
      <p:sp>
        <p:nvSpPr>
          <p:cNvPr id="3" name="Text Placeholder 2">
            <a:extLst>
              <a:ext uri="{FF2B5EF4-FFF2-40B4-BE49-F238E27FC236}">
                <a16:creationId xmlns:a16="http://schemas.microsoft.com/office/drawing/2014/main" id="{C5E69E43-30D6-C8D0-EA08-C511D527803E}"/>
              </a:ext>
            </a:extLst>
          </p:cNvPr>
          <p:cNvSpPr>
            <a:spLocks noGrp="1"/>
          </p:cNvSpPr>
          <p:nvPr>
            <p:ph type="body" idx="1"/>
          </p:nvPr>
        </p:nvSpPr>
        <p:spPr/>
        <p:txBody>
          <a:bodyPr/>
          <a:lstStyle/>
          <a:p>
            <a:pPr marL="0" indent="0" algn="l">
              <a:buNone/>
            </a:pPr>
            <a:r>
              <a:rPr lang="en-US" cap="none" dirty="0">
                <a:latin typeface="Calibri" panose="020F0502020204030204" pitchFamily="34" charset="0"/>
                <a:ea typeface="Calibri" panose="020F0502020204030204" pitchFamily="34" charset="0"/>
                <a:cs typeface="Calibri" panose="020F0502020204030204" pitchFamily="34" charset="0"/>
              </a:rPr>
              <a:t>Tuition - 					$55,645</a:t>
            </a:r>
          </a:p>
          <a:p>
            <a:pPr marL="0" indent="0" algn="l">
              <a:buNone/>
            </a:pPr>
            <a:r>
              <a:rPr lang="en-US" u="sng" cap="none" dirty="0">
                <a:latin typeface="Calibri" panose="020F0502020204030204" pitchFamily="34" charset="0"/>
                <a:ea typeface="Calibri" panose="020F0502020204030204" pitchFamily="34" charset="0"/>
                <a:cs typeface="Calibri" panose="020F0502020204030204" pitchFamily="34" charset="0"/>
              </a:rPr>
              <a:t>Fees - 					$      612</a:t>
            </a:r>
          </a:p>
          <a:p>
            <a:pPr marL="0" indent="0" algn="l">
              <a:buNone/>
            </a:pPr>
            <a:r>
              <a:rPr lang="en-US" cap="none" dirty="0">
                <a:solidFill>
                  <a:srgbClr val="FF0000"/>
                </a:solidFill>
                <a:latin typeface="Calibri" panose="020F0502020204030204" pitchFamily="34" charset="0"/>
                <a:ea typeface="Calibri" panose="020F0502020204030204" pitchFamily="34" charset="0"/>
                <a:cs typeface="Calibri" panose="020F0502020204030204" pitchFamily="34" charset="0"/>
              </a:rPr>
              <a:t>TOTAL	</a:t>
            </a:r>
            <a:r>
              <a:rPr lang="en-US" cap="none" dirty="0">
                <a:latin typeface="Calibri" panose="020F0502020204030204" pitchFamily="34" charset="0"/>
                <a:ea typeface="Calibri" panose="020F0502020204030204" pitchFamily="34" charset="0"/>
                <a:cs typeface="Calibri" panose="020F0502020204030204" pitchFamily="34" charset="0"/>
              </a:rPr>
              <a:t>					</a:t>
            </a:r>
            <a:r>
              <a:rPr lang="en-US" cap="none" dirty="0">
                <a:solidFill>
                  <a:srgbClr val="FF0000"/>
                </a:solidFill>
                <a:latin typeface="Calibri" panose="020F0502020204030204" pitchFamily="34" charset="0"/>
                <a:ea typeface="Calibri" panose="020F0502020204030204" pitchFamily="34" charset="0"/>
                <a:cs typeface="Calibri" panose="020F0502020204030204" pitchFamily="34" charset="0"/>
              </a:rPr>
              <a:t>$56,257</a:t>
            </a:r>
          </a:p>
          <a:p>
            <a:pPr marL="0" indent="0" algn="l">
              <a:buNone/>
            </a:pPr>
            <a:r>
              <a:rPr lang="en-US" u="sng" cap="none" dirty="0">
                <a:solidFill>
                  <a:schemeClr val="tx1"/>
                </a:solidFill>
                <a:latin typeface="Calibri" panose="020F0502020204030204" pitchFamily="34" charset="0"/>
                <a:ea typeface="Calibri" panose="020F0502020204030204" pitchFamily="34" charset="0"/>
                <a:cs typeface="Calibri" panose="020F0502020204030204" pitchFamily="34" charset="0"/>
              </a:rPr>
              <a:t>Chicago-Kent Scholarship - 		$20,000</a:t>
            </a:r>
          </a:p>
          <a:p>
            <a:pPr marL="0" indent="0" algn="l">
              <a:buNone/>
            </a:pPr>
            <a:r>
              <a:rPr lang="en-US" cap="none">
                <a:solidFill>
                  <a:srgbClr val="FF0000"/>
                </a:solidFill>
                <a:latin typeface="Calibri" panose="020F0502020204030204" pitchFamily="34" charset="0"/>
                <a:ea typeface="Calibri" panose="020F0502020204030204" pitchFamily="34" charset="0"/>
                <a:cs typeface="Calibri" panose="020F0502020204030204" pitchFamily="34" charset="0"/>
              </a:rPr>
              <a:t>Balance - 					$36,257</a:t>
            </a:r>
            <a:endParaRPr lang="en-US" cap="none"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cap="none"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Logo IIT C KENT2 2012">
            <a:extLst>
              <a:ext uri="{FF2B5EF4-FFF2-40B4-BE49-F238E27FC236}">
                <a16:creationId xmlns:a16="http://schemas.microsoft.com/office/drawing/2014/main" id="{99035770-3CB8-B498-523E-434BEBBE307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314578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8650" y="1524000"/>
            <a:ext cx="7772400" cy="762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dirty="0">
                <a:solidFill>
                  <a:srgbClr val="FF0000"/>
                </a:solidFill>
                <a:latin typeface="Calibri" panose="020F0502020204030204" pitchFamily="34" charset="0"/>
                <a:ea typeface="Arial"/>
                <a:cs typeface="Calibri" panose="020F0502020204030204" pitchFamily="34" charset="0"/>
                <a:sym typeface="Arial"/>
              </a:rPr>
              <a:t> E</a:t>
            </a:r>
            <a:r>
              <a:rPr lang="en-US" sz="36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xternal Scholarships </a:t>
            </a:r>
          </a:p>
        </p:txBody>
      </p:sp>
      <p:sp>
        <p:nvSpPr>
          <p:cNvPr id="67" name="Shape 67"/>
          <p:cNvSpPr txBox="1">
            <a:spLocks noGrp="1"/>
          </p:cNvSpPr>
          <p:nvPr>
            <p:ph type="body" idx="1"/>
          </p:nvPr>
        </p:nvSpPr>
        <p:spPr>
          <a:xfrm>
            <a:off x="228600" y="2362201"/>
            <a:ext cx="8610599" cy="4038600"/>
          </a:xfrm>
          <a:prstGeom prst="rect">
            <a:avLst/>
          </a:prstGeom>
          <a:noFill/>
          <a:ln>
            <a:noFill/>
          </a:ln>
        </p:spPr>
        <p:txBody>
          <a:bodyPr lIns="91425" tIns="45700" rIns="91425" bIns="45700" anchor="t" anchorCtr="0">
            <a:noAutofit/>
          </a:bodyPr>
          <a:lstStyle/>
          <a:p>
            <a:pPr marL="0" marR="0" lvl="0" indent="0" algn="ctr" rtl="0">
              <a:lnSpc>
                <a:spcPct val="100000"/>
              </a:lnSpc>
              <a:spcBef>
                <a:spcPts val="480"/>
              </a:spcBef>
              <a:spcAft>
                <a:spcPts val="0"/>
              </a:spcAft>
              <a:buClr>
                <a:schemeClr val="dk1"/>
              </a:buClr>
              <a:buSzPct val="60416"/>
              <a:buNone/>
            </a:pPr>
            <a:r>
              <a:rPr lang="en-US" sz="3200" b="0" i="0" u="none" strike="noStrike" cap="none" baseline="0" dirty="0">
                <a:solidFill>
                  <a:srgbClr val="002060"/>
                </a:solidFill>
                <a:latin typeface="Arial"/>
                <a:ea typeface="Arial"/>
                <a:cs typeface="Arial"/>
                <a:sym typeface="Arial"/>
              </a:rPr>
              <a:t>kentlaw.iit.edu</a:t>
            </a:r>
          </a:p>
          <a:p>
            <a:pPr marR="0" lvl="0" algn="l" rtl="0">
              <a:lnSpc>
                <a:spcPct val="100000"/>
              </a:lnSpc>
              <a:spcBef>
                <a:spcPts val="480"/>
              </a:spcBef>
              <a:spcAft>
                <a:spcPts val="0"/>
              </a:spcAft>
              <a:buClr>
                <a:schemeClr val="dk1"/>
              </a:buClr>
              <a:buSzPct val="60416"/>
              <a:buFont typeface="Wingdings" panose="05000000000000000000" pitchFamily="2" charset="2"/>
              <a:buChar char="Ø"/>
            </a:pPr>
            <a:endParaRPr lang="en-US" sz="2400" i="0" u="none" strike="noStrike" cap="none" baseline="0" dirty="0">
              <a:solidFill>
                <a:schemeClr val="dk1"/>
              </a:solidFill>
              <a:latin typeface="Calibri" panose="020F0502020204030204" pitchFamily="34" charset="0"/>
              <a:cs typeface="Calibri" panose="020F0502020204030204" pitchFamily="34" charset="0"/>
              <a:sym typeface="Arial"/>
            </a:endParaRPr>
          </a:p>
          <a:p>
            <a:pPr marR="0" lvl="0" algn="l" rtl="0">
              <a:lnSpc>
                <a:spcPct val="100000"/>
              </a:lnSpc>
              <a:spcBef>
                <a:spcPts val="480"/>
              </a:spcBef>
              <a:spcAft>
                <a:spcPts val="0"/>
              </a:spcAft>
              <a:buClr>
                <a:schemeClr val="dk1"/>
              </a:buClr>
              <a:buSzPct val="60416"/>
              <a:buFont typeface="Wingdings" panose="05000000000000000000" pitchFamily="2" charset="2"/>
              <a:buChar char="Ø"/>
            </a:pPr>
            <a:r>
              <a:rPr lang="en-US" sz="2400" i="0" u="none" strike="noStrike" cap="none" baseline="0" dirty="0">
                <a:solidFill>
                  <a:schemeClr val="dk1"/>
                </a:solidFill>
                <a:latin typeface="Calibri" panose="020F0502020204030204" pitchFamily="34" charset="0"/>
                <a:cs typeface="Calibri" panose="020F0502020204030204" pitchFamily="34" charset="0"/>
                <a:sym typeface="Arial"/>
              </a:rPr>
              <a:t>Free online scholarship search websites:</a:t>
            </a:r>
            <a:endParaRPr lang="en-US" sz="2000" b="1" i="0" u="sng" strike="noStrike" cap="none" baseline="0" dirty="0">
              <a:solidFill>
                <a:schemeClr val="hlink"/>
              </a:solidFill>
              <a:hlinkClick r:id="rId3"/>
            </a:endParaRP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3"/>
              </a:rPr>
              <a:t>www.fastweb.com</a:t>
            </a: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4"/>
              </a:rPr>
              <a:t>www.supercollege.com</a:t>
            </a:r>
          </a:p>
          <a:p>
            <a:pPr marL="1257300" lvl="2" indent="-342900">
              <a:buClr>
                <a:srgbClr val="000000"/>
              </a:buClr>
              <a:buSzPct val="60000"/>
              <a:buFont typeface="Wingdings" panose="05000000000000000000" pitchFamily="2" charset="2"/>
              <a:buChar char="§"/>
            </a:pPr>
            <a:r>
              <a:rPr lang="en-US" b="1" cap="none" dirty="0">
                <a:latin typeface="Calibri" panose="020F0502020204030204" pitchFamily="34" charset="0"/>
                <a:cs typeface="Calibri" panose="020F0502020204030204" pitchFamily="34" charset="0"/>
                <a:hlinkClick r:id="rId5"/>
              </a:rPr>
              <a:t>www.finaid.org</a:t>
            </a:r>
            <a:r>
              <a:rPr lang="en-US" b="1" cap="none" dirty="0">
                <a:latin typeface="Calibri" panose="020F0502020204030204" pitchFamily="34" charset="0"/>
                <a:cs typeface="Calibri" panose="020F0502020204030204" pitchFamily="34" charset="0"/>
              </a:rPr>
              <a:t> </a:t>
            </a:r>
          </a:p>
          <a:p>
            <a:pPr marL="1257300" lvl="2" indent="-342900">
              <a:buClr>
                <a:srgbClr val="000000"/>
              </a:buClr>
              <a:buSzPct val="60000"/>
              <a:buFont typeface="Wingdings" panose="05000000000000000000" pitchFamily="2" charset="2"/>
              <a:buChar char="§"/>
            </a:pPr>
            <a:r>
              <a:rPr lang="en-US" b="1" u="sng" cap="none" dirty="0">
                <a:latin typeface="Calibri" panose="020F0502020204030204" pitchFamily="34" charset="0"/>
                <a:cs typeface="Calibri" panose="020F0502020204030204" pitchFamily="34" charset="0"/>
                <a:hlinkClick r:id="rId6"/>
              </a:rPr>
              <a:t>www.salliemae.com</a:t>
            </a:r>
            <a:endParaRPr lang="en-US" b="1" u="sng" cap="none" dirty="0">
              <a:latin typeface="Calibri" panose="020F0502020204030204" pitchFamily="34" charset="0"/>
              <a:cs typeface="Calibri" panose="020F0502020204030204" pitchFamily="34" charset="0"/>
            </a:endParaRPr>
          </a:p>
          <a:p>
            <a:pPr marL="1257300" lvl="2" indent="-342900">
              <a:buClr>
                <a:srgbClr val="000000"/>
              </a:buClr>
              <a:buSzPct val="60000"/>
              <a:buFont typeface="Wingdings" panose="05000000000000000000" pitchFamily="2" charset="2"/>
              <a:buChar char="§"/>
            </a:pPr>
            <a:r>
              <a:rPr lang="en-US" b="1" cap="none" dirty="0">
                <a:latin typeface="Calibri" panose="020F0502020204030204" pitchFamily="34" charset="0"/>
                <a:cs typeface="Calibri" panose="020F0502020204030204" pitchFamily="34" charset="0"/>
                <a:hlinkClick r:id="rId7"/>
              </a:rPr>
              <a:t>scholarships.com</a:t>
            </a:r>
            <a:endParaRPr lang="en-US" b="1" cap="none" dirty="0">
              <a:latin typeface="Calibri" panose="020F0502020204030204" pitchFamily="34" charset="0"/>
              <a:cs typeface="Calibri" panose="020F0502020204030204" pitchFamily="34" charset="0"/>
            </a:endParaRPr>
          </a:p>
          <a:p>
            <a:pPr marL="742950" marR="0" lvl="1" indent="-285750" rtl="0">
              <a:lnSpc>
                <a:spcPct val="100000"/>
              </a:lnSpc>
              <a:spcBef>
                <a:spcPts val="400"/>
              </a:spcBef>
              <a:spcAft>
                <a:spcPts val="0"/>
              </a:spcAft>
              <a:buSzPct val="25000"/>
              <a:buFont typeface="Arial"/>
              <a:buNone/>
            </a:pPr>
            <a:endParaRPr lang="en-US" sz="2000" b="1" i="1" u="none" strike="noStrike" cap="none" baseline="0" dirty="0">
              <a:solidFill>
                <a:schemeClr val="dk1"/>
              </a:solidFill>
              <a:latin typeface="Arial"/>
              <a:ea typeface="Arial"/>
              <a:cs typeface="Arial"/>
              <a:sym typeface="Arial"/>
            </a:endParaRPr>
          </a:p>
          <a:p>
            <a:pPr marL="742950" marR="0" lvl="1" indent="-285750" rtl="0">
              <a:lnSpc>
                <a:spcPct val="100000"/>
              </a:lnSpc>
              <a:spcBef>
                <a:spcPts val="400"/>
              </a:spcBef>
              <a:spcAft>
                <a:spcPts val="0"/>
              </a:spcAft>
              <a:buSzPct val="25000"/>
              <a:buFont typeface="Arial"/>
              <a:buNone/>
            </a:pPr>
            <a:r>
              <a:rPr lang="en-US" sz="2000" b="1" i="1" u="none" strike="noStrike" cap="none" baseline="0" dirty="0">
                <a:solidFill>
                  <a:schemeClr val="dk1"/>
                </a:solidFill>
                <a:latin typeface="Calibri" panose="020F0502020204030204" pitchFamily="34" charset="0"/>
                <a:ea typeface="Arial"/>
                <a:cs typeface="Calibri" panose="020F0502020204030204" pitchFamily="34" charset="0"/>
                <a:sym typeface="Arial"/>
              </a:rPr>
              <a:t>NEVER pay for scholarship searches &amp; information!</a:t>
            </a:r>
          </a:p>
        </p:txBody>
      </p:sp>
      <p:pic>
        <p:nvPicPr>
          <p:cNvPr id="4" name="Picture 3" descr="Logo IIT C KENT2 2012"/>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460761787"/>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371600"/>
            <a:ext cx="7772400" cy="1066800"/>
          </a:xfrm>
          <a:prstGeom prst="rect">
            <a:avLst/>
          </a:prstGeom>
          <a:noFill/>
          <a:ln>
            <a:noFill/>
          </a:ln>
        </p:spPr>
        <p:txBody>
          <a:bodyPr lIns="91425" tIns="45700" rIns="91425" bIns="45700" anchor="t" anchorCtr="0">
            <a:noAutofit/>
          </a:bodyPr>
          <a:lstStyle/>
          <a:p>
            <a:pPr lvl="0">
              <a:buClr>
                <a:schemeClr val="dk2"/>
              </a:buClr>
              <a:buSzPct val="25000"/>
            </a:pPr>
            <a:r>
              <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rPr>
              <a:t>Required Documents</a:t>
            </a:r>
          </a:p>
        </p:txBody>
      </p:sp>
      <p:sp>
        <p:nvSpPr>
          <p:cNvPr id="41" name="Shape 41"/>
          <p:cNvSpPr txBox="1">
            <a:spLocks noGrp="1"/>
          </p:cNvSpPr>
          <p:nvPr>
            <p:ph type="body" idx="1"/>
          </p:nvPr>
        </p:nvSpPr>
        <p:spPr>
          <a:xfrm>
            <a:off x="581114" y="2286000"/>
            <a:ext cx="7533650" cy="4352925"/>
          </a:xfrm>
          <a:prstGeom prst="rect">
            <a:avLst/>
          </a:prstGeom>
          <a:noFill/>
          <a:ln>
            <a:noFill/>
          </a:ln>
        </p:spPr>
        <p:txBody>
          <a:bodyPr lIns="91425" tIns="45700" rIns="91425" bIns="45700" anchor="t" anchorCtr="0">
            <a:noAutofit/>
          </a:bodyPr>
          <a:lstStyle/>
          <a:p>
            <a:pPr marL="0" lvl="0" indent="0" algn="ctr">
              <a:spcBef>
                <a:spcPts val="480"/>
              </a:spcBef>
              <a:buSzPct val="100000"/>
              <a:buNone/>
            </a:pPr>
            <a:r>
              <a:rPr lang="en-US" sz="2000" b="1" cap="none" dirty="0">
                <a:latin typeface="Calibri" panose="020F0502020204030204" pitchFamily="34" charset="0"/>
                <a:cs typeface="Calibri" panose="020F0502020204030204" pitchFamily="34" charset="0"/>
              </a:rPr>
              <a:t>For first-time borrowers of federal financial aid at Chicago-Kent</a:t>
            </a:r>
          </a:p>
          <a:p>
            <a:pPr marL="0" lvl="0" indent="0" algn="ctr">
              <a:spcBef>
                <a:spcPts val="480"/>
              </a:spcBef>
              <a:buSzPct val="100000"/>
              <a:buNone/>
            </a:pPr>
            <a:endParaRPr lang="en-US" sz="1800" b="1"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Loan Agreement (Master Promissory Note)  for </a:t>
            </a:r>
            <a:r>
              <a:rPr lang="en-US" sz="1800" i="1" cap="none" dirty="0">
                <a:latin typeface="Calibri" panose="020F0502020204030204" pitchFamily="34" charset="0"/>
                <a:cs typeface="Calibri" panose="020F0502020204030204" pitchFamily="34" charset="0"/>
              </a:rPr>
              <a:t>each</a:t>
            </a:r>
            <a:r>
              <a:rPr lang="en-US" sz="1800" cap="none" dirty="0">
                <a:latin typeface="Calibri" panose="020F0502020204030204" pitchFamily="34" charset="0"/>
                <a:cs typeface="Calibri" panose="020F0502020204030204" pitchFamily="34" charset="0"/>
              </a:rPr>
              <a:t> Federal  Direct Loan type you accept </a:t>
            </a:r>
          </a:p>
          <a:p>
            <a:pPr lvl="0" algn="l">
              <a:spcBef>
                <a:spcPts val="480"/>
              </a:spcBef>
              <a:buSzPct val="100000"/>
              <a:buFont typeface="Wingdings" panose="05000000000000000000" pitchFamily="2" charset="2"/>
              <a:buChar char="ü"/>
            </a:pPr>
            <a:endParaRPr lang="en-US" sz="18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One-time online Loan Entrance Counseling</a:t>
            </a:r>
          </a:p>
          <a:p>
            <a:pPr lvl="0" algn="l">
              <a:spcBef>
                <a:spcPts val="480"/>
              </a:spcBef>
              <a:buSzPct val="100000"/>
              <a:buFont typeface="Wingdings" panose="05000000000000000000" pitchFamily="2" charset="2"/>
              <a:buChar char="ü"/>
            </a:pPr>
            <a:endParaRPr lang="en-US" sz="18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Studentaid.gov</a:t>
            </a:r>
          </a:p>
          <a:p>
            <a:pPr marL="0" lvl="0" indent="0" algn="l">
              <a:spcBef>
                <a:spcPts val="480"/>
              </a:spcBef>
              <a:buSzPct val="100000"/>
              <a:buNone/>
            </a:pPr>
            <a:endParaRPr lang="en-US" sz="1600" cap="none" dirty="0">
              <a:latin typeface="Calibri" panose="020F0502020204030204" pitchFamily="34" charset="0"/>
              <a:cs typeface="Calibri" panose="020F0502020204030204" pitchFamily="34" charset="0"/>
            </a:endParaRPr>
          </a:p>
          <a:p>
            <a:pPr lvl="0" algn="l">
              <a:spcBef>
                <a:spcPts val="480"/>
              </a:spcBef>
              <a:buSzPct val="100000"/>
              <a:buFont typeface="Wingdings" panose="05000000000000000000" pitchFamily="2" charset="2"/>
              <a:buChar char="ü"/>
            </a:pPr>
            <a:r>
              <a:rPr lang="en-US" sz="1800" cap="none" dirty="0">
                <a:latin typeface="Calibri" panose="020F0502020204030204" pitchFamily="34" charset="0"/>
                <a:cs typeface="Calibri" panose="020F0502020204030204" pitchFamily="34" charset="0"/>
              </a:rPr>
              <a:t>Unsatisfied requirements on the Financial Aid Dashboard of your Illinois Tech student portal</a:t>
            </a: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3069325805"/>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676400"/>
            <a:ext cx="7772400" cy="762000"/>
          </a:xfrm>
          <a:prstGeom prst="rect">
            <a:avLst/>
          </a:prstGeom>
          <a:noFill/>
          <a:ln>
            <a:noFill/>
          </a:ln>
        </p:spPr>
        <p:txBody>
          <a:bodyPr lIns="91425" tIns="45700" rIns="91425" bIns="45700" anchor="t" anchorCtr="0">
            <a:noAutofit/>
          </a:bodyPr>
          <a:lstStyle/>
          <a:p>
            <a:pPr lvl="0">
              <a:buClr>
                <a:schemeClr val="dk2"/>
              </a:buClr>
              <a:buSzPct val="25000"/>
            </a:pPr>
            <a:r>
              <a:rPr lang="en-US" cap="none" dirty="0">
                <a:solidFill>
                  <a:srgbClr val="FF0000"/>
                </a:solidFill>
                <a:latin typeface="Calibri" panose="020F0502020204030204" pitchFamily="34" charset="0"/>
                <a:ea typeface="Arial"/>
                <a:cs typeface="Calibri" panose="020F0502020204030204" pitchFamily="34" charset="0"/>
                <a:sym typeface="Arial"/>
              </a:rPr>
              <a:t>Financial Aid Disbursements</a:t>
            </a:r>
            <a:endPar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41" name="Shape 41"/>
          <p:cNvSpPr txBox="1">
            <a:spLocks noGrp="1"/>
          </p:cNvSpPr>
          <p:nvPr>
            <p:ph type="body" idx="1"/>
          </p:nvPr>
        </p:nvSpPr>
        <p:spPr>
          <a:xfrm>
            <a:off x="678426" y="2667000"/>
            <a:ext cx="7533650" cy="3971925"/>
          </a:xfrm>
          <a:prstGeom prst="rect">
            <a:avLst/>
          </a:prstGeom>
          <a:noFill/>
          <a:ln>
            <a:noFill/>
          </a:ln>
        </p:spPr>
        <p:txBody>
          <a:bodyPr lIns="91425" tIns="45700" rIns="91425" bIns="45700" anchor="t" anchorCtr="0">
            <a:noAutofit/>
          </a:bodyPr>
          <a:lstStyle/>
          <a:p>
            <a:pPr marL="0" marR="0" lvl="0" indent="-22225" algn="l" rtl="0">
              <a:lnSpc>
                <a:spcPct val="100000"/>
              </a:lnSpc>
              <a:spcBef>
                <a:spcPts val="480"/>
              </a:spcBef>
              <a:spcAft>
                <a:spcPts val="0"/>
              </a:spcAft>
              <a:buClr>
                <a:schemeClr val="dk1"/>
              </a:buClr>
              <a:buSzPct val="100000"/>
              <a:buFont typeface="Arial"/>
              <a:buChar char="●"/>
            </a:pPr>
            <a:endParaRPr lang="en-US" sz="2000" b="0" i="0" u="none" strike="noStrike" cap="none" baseline="0" dirty="0">
              <a:solidFill>
                <a:schemeClr val="dk1"/>
              </a:solidFill>
              <a:sym typeface="Arial"/>
            </a:endParaRPr>
          </a:p>
          <a:p>
            <a:pPr lvl="0" indent="0" algn="ctr">
              <a:spcBef>
                <a:spcPts val="480"/>
              </a:spcBef>
              <a:buNone/>
            </a:pPr>
            <a:r>
              <a:rPr lang="en-US" sz="2000" cap="none" dirty="0">
                <a:latin typeface="Calibri" panose="020F0502020204030204" pitchFamily="34" charset="0"/>
                <a:cs typeface="Calibri" panose="020F0502020204030204" pitchFamily="34" charset="0"/>
              </a:rPr>
              <a:t>Financial Aid (scholarships and federal student loans) is disbursed in equal installments and applied directly to your Chicago-Kent student account before the start of each semester if all requirements are complete.</a:t>
            </a:r>
          </a:p>
          <a:p>
            <a:pPr lvl="0" indent="0" algn="ctr">
              <a:spcBef>
                <a:spcPts val="480"/>
              </a:spcBef>
              <a:buNone/>
            </a:pPr>
            <a:r>
              <a:rPr lang="en-US" sz="2000" cap="none" dirty="0">
                <a:latin typeface="Calibri" panose="020F0502020204030204" pitchFamily="34" charset="0"/>
                <a:cs typeface="Calibri" panose="020F0502020204030204" pitchFamily="34" charset="0"/>
              </a:rPr>
              <a:t>  </a:t>
            </a:r>
          </a:p>
          <a:p>
            <a:pPr lvl="0" indent="0" algn="ctr">
              <a:spcBef>
                <a:spcPts val="480"/>
              </a:spcBef>
              <a:buNone/>
            </a:pPr>
            <a:r>
              <a:rPr lang="en-US" sz="2000" i="1" u="sng" cap="none" dirty="0">
                <a:latin typeface="Calibri" panose="020F0502020204030204" pitchFamily="34" charset="0"/>
                <a:cs typeface="Calibri" panose="020F0502020204030204" pitchFamily="34" charset="0"/>
              </a:rPr>
              <a:t>This does not necessarily mean you will receive a refund before the start of classes. </a:t>
            </a:r>
            <a:endParaRPr sz="2000" b="0" i="1" u="sng"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007962791"/>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295400"/>
            <a:ext cx="7772400" cy="752476"/>
          </a:xfrm>
          <a:prstGeom prst="rect">
            <a:avLst/>
          </a:prstGeom>
          <a:noFill/>
          <a:ln>
            <a:noFill/>
          </a:ln>
        </p:spPr>
        <p:txBody>
          <a:bodyPr lIns="91425" tIns="45700" rIns="91425" bIns="45700" anchor="t" anchorCtr="0">
            <a:noAutofit/>
          </a:bodyPr>
          <a:lstStyle/>
          <a:p>
            <a:pPr lvl="0">
              <a:buClr>
                <a:schemeClr val="dk2"/>
              </a:buClr>
              <a:buSzPct val="25000"/>
            </a:pPr>
            <a:r>
              <a:rPr lang="en-US" cap="none" dirty="0">
                <a:solidFill>
                  <a:srgbClr val="FF0000"/>
                </a:solidFill>
                <a:latin typeface="Calibri" panose="020F0502020204030204" pitchFamily="34" charset="0"/>
                <a:ea typeface="Arial"/>
                <a:cs typeface="Calibri" panose="020F0502020204030204" pitchFamily="34" charset="0"/>
                <a:sym typeface="Arial"/>
              </a:rPr>
              <a:t>Refunds</a:t>
            </a:r>
            <a:endPar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41" name="Shape 41"/>
          <p:cNvSpPr txBox="1">
            <a:spLocks noGrp="1"/>
          </p:cNvSpPr>
          <p:nvPr>
            <p:ph type="body" idx="1"/>
          </p:nvPr>
        </p:nvSpPr>
        <p:spPr>
          <a:xfrm>
            <a:off x="648929" y="2209800"/>
            <a:ext cx="7533650" cy="4429126"/>
          </a:xfrm>
          <a:prstGeom prst="rect">
            <a:avLst/>
          </a:prstGeom>
          <a:noFill/>
          <a:ln>
            <a:noFill/>
          </a:ln>
        </p:spPr>
        <p:txBody>
          <a:bodyPr lIns="91425" tIns="45700" rIns="91425" bIns="45700" anchor="t" anchorCtr="0">
            <a:noAutofit/>
          </a:bodyPr>
          <a:lstStyle/>
          <a:p>
            <a:pPr marL="514350" lvl="0" indent="-285750" algn="l">
              <a:spcBef>
                <a:spcPts val="480"/>
              </a:spcBef>
              <a:buFont typeface="Wingdings" panose="05000000000000000000" pitchFamily="2" charset="2"/>
              <a:buChar char="§"/>
            </a:pPr>
            <a:endParaRPr lang="en-US" sz="1800" b="0" i="0" u="none" strike="noStrike" cap="none" dirty="0">
              <a:solidFill>
                <a:schemeClr val="dk1"/>
              </a:solidFill>
              <a:latin typeface="Calibri" panose="020F0502020204030204" pitchFamily="34" charset="0"/>
              <a:cs typeface="Calibri" panose="020F0502020204030204" pitchFamily="34" charset="0"/>
              <a:sym typeface="Arial"/>
            </a:endParaRPr>
          </a:p>
          <a:p>
            <a:pPr marL="514350" lvl="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The Refund process managed by the Student Accounting Office.  </a:t>
            </a:r>
          </a:p>
          <a:p>
            <a:pPr marL="514350" lvl="0" indent="-285750" algn="l">
              <a:spcBef>
                <a:spcPts val="480"/>
              </a:spcBef>
              <a:buFont typeface="Wingdings" panose="05000000000000000000" pitchFamily="2" charset="2"/>
              <a:buChar char="§"/>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If you have a credit balance (excess of funds) after all financial aid is applied to your student account and your billable expenses (tuition and fees) are paid for the semester, the Student Accounting Office will process a refund.</a:t>
            </a:r>
          </a:p>
          <a:p>
            <a:pPr marL="514350" lvl="0" indent="-285750" algn="l">
              <a:spcBef>
                <a:spcPts val="480"/>
              </a:spcBef>
              <a:buFont typeface="Wingdings" panose="05000000000000000000" pitchFamily="2" charset="2"/>
              <a:buChar char="§"/>
            </a:pPr>
            <a:endParaRPr lang="en-US" sz="1800" cap="none" dirty="0">
              <a:latin typeface="Calibri" panose="020F0502020204030204" pitchFamily="34" charset="0"/>
              <a:cs typeface="Calibri" panose="020F0502020204030204" pitchFamily="34" charset="0"/>
            </a:endParaRPr>
          </a:p>
          <a:p>
            <a:pPr marL="514350" lvl="0" indent="-285750" algn="l">
              <a:spcBef>
                <a:spcPts val="480"/>
              </a:spcBef>
              <a:buFont typeface="Wingdings" panose="05000000000000000000" pitchFamily="2" charset="2"/>
              <a:buChar char="§"/>
            </a:pPr>
            <a:r>
              <a:rPr lang="en-US" sz="1800" cap="none" dirty="0">
                <a:latin typeface="Calibri" panose="020F0502020204030204" pitchFamily="34" charset="0"/>
                <a:cs typeface="Calibri" panose="020F0502020204030204" pitchFamily="34" charset="0"/>
              </a:rPr>
              <a:t>For a timeline of your refund, to discuss charges on your student account, or for information on setting up direct deposit or payment plans, please contact the Student Accounting Office at</a:t>
            </a:r>
            <a:r>
              <a:rPr lang="en-US" sz="1800" b="1" cap="none" dirty="0">
                <a:latin typeface="Calibri" panose="020F0502020204030204" pitchFamily="34" charset="0"/>
                <a:cs typeface="Calibri" panose="020F0502020204030204" pitchFamily="34" charset="0"/>
                <a:hlinkClick r:id="rId3"/>
              </a:rPr>
              <a:t> sa@iit.edu</a:t>
            </a:r>
            <a:r>
              <a:rPr lang="en-US" sz="1800" cap="none" dirty="0">
                <a:latin typeface="Calibri" panose="020F0502020204030204" pitchFamily="34" charset="0"/>
                <a:cs typeface="Calibri" panose="020F0502020204030204" pitchFamily="34" charset="0"/>
              </a:rPr>
              <a:t> or at (312) 567-3794.</a:t>
            </a:r>
            <a:endParaRPr sz="1800" b="0" i="0" u="none" strike="noStrike" cap="none" dirty="0">
              <a:solidFill>
                <a:schemeClr val="dk1"/>
              </a:solidFill>
              <a:latin typeface="Calibri" panose="020F0502020204030204" pitchFamily="34" charset="0"/>
              <a:cs typeface="Calibri" panose="020F0502020204030204" pitchFamily="34" charset="0"/>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706942188"/>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595225" y="1066800"/>
            <a:ext cx="7772400" cy="1219200"/>
          </a:xfrm>
          <a:prstGeom prst="rect">
            <a:avLst/>
          </a:prstGeom>
        </p:spPr>
        <p:txBody>
          <a:bodyPr lIns="91425" tIns="91425" rIns="91425" bIns="91425" anchor="t" anchorCtr="0">
            <a:noAutofit/>
          </a:bodyPr>
          <a:lstStyle/>
          <a:p>
            <a:pPr>
              <a:spcBef>
                <a:spcPts val="0"/>
              </a:spcBef>
              <a:buNone/>
            </a:pPr>
            <a:r>
              <a:rPr lang="en-US" sz="4400" dirty="0" err="1">
                <a:solidFill>
                  <a:srgbClr val="002060"/>
                </a:solidFill>
                <a:latin typeface="Arial Narrow" panose="020B0606020202030204" pitchFamily="34" charset="0"/>
              </a:rPr>
              <a:t>AccessLex</a:t>
            </a:r>
            <a:r>
              <a:rPr lang="en-US" sz="4400" dirty="0">
                <a:latin typeface="Arial Narrow" panose="020B0606020202030204" pitchFamily="34" charset="0"/>
              </a:rPr>
              <a:t/>
            </a:r>
            <a:br>
              <a:rPr lang="en-US" sz="4400" dirty="0">
                <a:latin typeface="Arial Narrow" panose="020B0606020202030204" pitchFamily="34" charset="0"/>
              </a:rPr>
            </a:br>
            <a:r>
              <a:rPr lang="en-US" sz="2400" dirty="0">
                <a:solidFill>
                  <a:srgbClr val="002060"/>
                </a:solidFill>
                <a:latin typeface="Arial Narrow" panose="020B0606020202030204" pitchFamily="34" charset="0"/>
              </a:rPr>
              <a:t>Center for Education &amp; Financial Capability</a:t>
            </a:r>
            <a:endParaRPr lang="en-US" sz="4400" dirty="0">
              <a:solidFill>
                <a:srgbClr val="002060"/>
              </a:solidFill>
            </a:endParaRPr>
          </a:p>
        </p:txBody>
      </p:sp>
      <p:sp>
        <p:nvSpPr>
          <p:cNvPr id="28" name="Shape 28"/>
          <p:cNvSpPr txBox="1">
            <a:spLocks noGrp="1"/>
          </p:cNvSpPr>
          <p:nvPr>
            <p:ph type="body" idx="2"/>
          </p:nvPr>
        </p:nvSpPr>
        <p:spPr>
          <a:xfrm>
            <a:off x="710500" y="2286000"/>
            <a:ext cx="7657125" cy="4572000"/>
          </a:xfrm>
          <a:prstGeom prst="rect">
            <a:avLst/>
          </a:prstGeom>
        </p:spPr>
        <p:txBody>
          <a:bodyPr lIns="91425" tIns="91425" rIns="91425" bIns="91425" anchor="t" anchorCtr="0">
            <a:noAutofit/>
          </a:bodyPr>
          <a:lstStyle/>
          <a:p>
            <a:pPr marL="419100" indent="-3429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Personal Finance Program for Law Students that offers on-campus and online resources for every step of your law school journey.</a:t>
            </a:r>
          </a:p>
          <a:p>
            <a:pPr marL="457200" indent="-381000" algn="l">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Scholarship Drawings</a:t>
            </a:r>
          </a:p>
          <a:p>
            <a:pPr marL="457200" indent="-381000" algn="l">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cap="none" dirty="0">
                <a:latin typeface="Calibri" panose="020F0502020204030204" pitchFamily="34" charset="0"/>
                <a:cs typeface="Calibri" panose="020F0502020204030204" pitchFamily="34" charset="0"/>
              </a:rPr>
              <a:t>Offer one-on-one counseling </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Budgeting</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Topics specific to 1Ls, 2Ls and 3Ls</a:t>
            </a:r>
          </a:p>
          <a:p>
            <a:pPr marL="971550" lvl="1" indent="-381000">
              <a:spcBef>
                <a:spcPts val="0"/>
              </a:spcBef>
              <a:buSzPct val="100000"/>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Loan Repayment, PSLF and transitioning from law school to employment as you launch your career.</a:t>
            </a:r>
          </a:p>
          <a:p>
            <a:pPr marL="971550" lvl="1" indent="-381000">
              <a:spcBef>
                <a:spcPts val="0"/>
              </a:spcBef>
              <a:buSzPct val="100000"/>
              <a:buFont typeface="Wingdings" panose="05000000000000000000" pitchFamily="2" charset="2"/>
              <a:buChar char="v"/>
            </a:pPr>
            <a:endParaRPr lang="en-US" sz="2200" cap="none" dirty="0">
              <a:latin typeface="Calibri" panose="020F0502020204030204" pitchFamily="34" charset="0"/>
              <a:cs typeface="Calibri" panose="020F0502020204030204" pitchFamily="34" charset="0"/>
            </a:endParaRPr>
          </a:p>
          <a:p>
            <a:pPr marL="457200" indent="-381000" algn="l">
              <a:spcBef>
                <a:spcPts val="0"/>
              </a:spcBef>
              <a:buSzPct val="100000"/>
              <a:buFont typeface="Wingdings" panose="05000000000000000000" pitchFamily="2" charset="2"/>
              <a:buChar char="v"/>
            </a:pPr>
            <a:r>
              <a:rPr lang="en-US" sz="2200" b="1" dirty="0">
                <a:solidFill>
                  <a:srgbClr val="FF0000"/>
                </a:solidFill>
                <a:latin typeface="Calibri" panose="020F0502020204030204" pitchFamily="34" charset="0"/>
                <a:cs typeface="Calibri" panose="020F0502020204030204" pitchFamily="34" charset="0"/>
              </a:rPr>
              <a:t>AskEDNA.Accesslex.org</a:t>
            </a: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latin typeface="+mn-lt"/>
            </a:endParaRPr>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indent="-381000" algn="l">
              <a:spcBef>
                <a:spcPts val="0"/>
              </a:spcBef>
              <a:buSzPct val="100000"/>
            </a:pPr>
            <a:endParaRPr lang="en-US" sz="1800" dirty="0"/>
          </a:p>
          <a:p>
            <a:pPr marL="457200" lvl="0" indent="-381000" algn="l">
              <a:spcBef>
                <a:spcPts val="0"/>
              </a:spcBef>
              <a:buClr>
                <a:schemeClr val="dk1"/>
              </a:buClr>
              <a:buSzPct val="100000"/>
              <a:buFont typeface="Arial"/>
              <a:buChar char="●"/>
            </a:pPr>
            <a:endParaRPr lang="en-US" sz="1800"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178094229"/>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685800" y="1447800"/>
            <a:ext cx="8229600" cy="1371600"/>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Arial"/>
              <a:buNone/>
            </a:pPr>
            <a:r>
              <a:rPr lang="en-US" sz="5000" dirty="0" err="1">
                <a:solidFill>
                  <a:srgbClr val="FF0000"/>
                </a:solidFill>
                <a:latin typeface="Calibri" panose="020F0502020204030204" pitchFamily="34" charset="0"/>
                <a:ea typeface="Arial"/>
                <a:cs typeface="Calibri" panose="020F0502020204030204" pitchFamily="34" charset="0"/>
                <a:sym typeface="Arial"/>
              </a:rPr>
              <a:t>FERPa</a:t>
            </a:r>
            <a:r>
              <a:rPr lang="en-US" sz="5000" dirty="0">
                <a:solidFill>
                  <a:srgbClr val="FF0000"/>
                </a:solidFill>
                <a:latin typeface="Calibri" panose="020F0502020204030204" pitchFamily="34" charset="0"/>
                <a:ea typeface="Arial"/>
                <a:cs typeface="Calibri" panose="020F0502020204030204" pitchFamily="34" charset="0"/>
                <a:sym typeface="Arial"/>
              </a:rPr>
              <a:t> </a:t>
            </a:r>
            <a:r>
              <a:rPr lang="en-US" sz="3200" dirty="0">
                <a:solidFill>
                  <a:srgbClr val="FF0000"/>
                </a:solidFill>
                <a:latin typeface="Calibri" panose="020F0502020204030204" pitchFamily="34" charset="0"/>
                <a:ea typeface="Arial"/>
                <a:cs typeface="Calibri" panose="020F0502020204030204" pitchFamily="34" charset="0"/>
                <a:sym typeface="Arial"/>
              </a:rPr>
              <a:t/>
            </a:r>
            <a:br>
              <a:rPr lang="en-US" sz="3200" dirty="0">
                <a:solidFill>
                  <a:srgbClr val="FF0000"/>
                </a:solidFill>
                <a:latin typeface="Calibri" panose="020F0502020204030204" pitchFamily="34" charset="0"/>
                <a:ea typeface="Arial"/>
                <a:cs typeface="Calibri" panose="020F0502020204030204" pitchFamily="34" charset="0"/>
                <a:sym typeface="Arial"/>
              </a:rPr>
            </a:br>
            <a:r>
              <a:rPr lang="en-US" sz="3200" cap="none" dirty="0">
                <a:solidFill>
                  <a:srgbClr val="FF0000"/>
                </a:solidFill>
                <a:latin typeface="Calibri" panose="020F0502020204030204" pitchFamily="34" charset="0"/>
                <a:ea typeface="Arial"/>
                <a:cs typeface="Calibri" panose="020F0502020204030204" pitchFamily="34" charset="0"/>
                <a:sym typeface="Arial"/>
              </a:rPr>
              <a:t>Family Educational Rights &amp; Privacy Act</a:t>
            </a: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r>
              <a:rPr lang="en-US" dirty="0">
                <a:solidFill>
                  <a:srgbClr val="FF0000"/>
                </a:solidFill>
                <a:latin typeface="Calibri" panose="020F0502020204030204" pitchFamily="34" charset="0"/>
                <a:ea typeface="Arial"/>
                <a:cs typeface="Calibri" panose="020F0502020204030204" pitchFamily="34" charset="0"/>
                <a:sym typeface="Arial"/>
              </a:rPr>
              <a:t/>
            </a:r>
            <a:br>
              <a:rPr lang="en-US" dirty="0">
                <a:solidFill>
                  <a:srgbClr val="FF0000"/>
                </a:solidFill>
                <a:latin typeface="Calibri" panose="020F0502020204030204" pitchFamily="34" charset="0"/>
                <a:ea typeface="Arial"/>
                <a:cs typeface="Calibri" panose="020F0502020204030204" pitchFamily="34" charset="0"/>
                <a:sym typeface="Arial"/>
              </a:rPr>
            </a:br>
            <a:endPar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133" name="Shape 133"/>
          <p:cNvSpPr txBox="1">
            <a:spLocks noGrp="1"/>
          </p:cNvSpPr>
          <p:nvPr>
            <p:ph type="body" idx="1"/>
          </p:nvPr>
        </p:nvSpPr>
        <p:spPr>
          <a:xfrm>
            <a:off x="425451" y="2581275"/>
            <a:ext cx="8743949" cy="3971924"/>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60714"/>
              <a:buNone/>
            </a:pPr>
            <a:endParaRPr lang="en-US" sz="2000" b="1" cap="none" dirty="0">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b="1" u="sng" cap="none" dirty="0">
                <a:solidFill>
                  <a:srgbClr val="002060"/>
                </a:solidFill>
                <a:latin typeface="Calibri" panose="020F0502020204030204" pitchFamily="34" charset="0"/>
                <a:cs typeface="Calibri" panose="020F0502020204030204" pitchFamily="34" charset="0"/>
              </a:rPr>
              <a:t>IIT.EDU</a:t>
            </a:r>
          </a:p>
          <a:p>
            <a:pPr marL="0" marR="0" lvl="0" indent="0" algn="ctr" rtl="0">
              <a:lnSpc>
                <a:spcPct val="100000"/>
              </a:lnSpc>
              <a:spcBef>
                <a:spcPts val="560"/>
              </a:spcBef>
              <a:spcAft>
                <a:spcPts val="0"/>
              </a:spcAft>
              <a:buClr>
                <a:schemeClr val="dk1"/>
              </a:buClr>
              <a:buSzPct val="60714"/>
              <a:buNone/>
            </a:pPr>
            <a:endParaRPr lang="en-US" b="1" u="sng" cap="none" dirty="0">
              <a:solidFill>
                <a:srgbClr val="002060"/>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sz="2400" b="1" cap="none" dirty="0">
                <a:solidFill>
                  <a:srgbClr val="002060"/>
                </a:solidFill>
                <a:latin typeface="Calibri" panose="020F0502020204030204" pitchFamily="34" charset="0"/>
                <a:cs typeface="Calibri" panose="020F0502020204030204" pitchFamily="34" charset="0"/>
              </a:rPr>
              <a:t>FERPA Release Form</a:t>
            </a:r>
          </a:p>
          <a:p>
            <a:pPr marL="0" marR="0" lvl="0" indent="0" algn="ctr" rtl="0">
              <a:lnSpc>
                <a:spcPct val="100000"/>
              </a:lnSpc>
              <a:spcBef>
                <a:spcPts val="560"/>
              </a:spcBef>
              <a:spcAft>
                <a:spcPts val="0"/>
              </a:spcAft>
              <a:buClr>
                <a:schemeClr val="dk1"/>
              </a:buClr>
              <a:buSzPct val="60714"/>
              <a:buNone/>
            </a:pPr>
            <a:endParaRPr lang="en-US" b="1" cap="none" dirty="0">
              <a:solidFill>
                <a:srgbClr val="002060"/>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sz="2200" cap="none" dirty="0">
                <a:solidFill>
                  <a:srgbClr val="002060"/>
                </a:solidFill>
                <a:latin typeface="Calibri" panose="020F0502020204030204" pitchFamily="34" charset="0"/>
                <a:cs typeface="Calibri" panose="020F0502020204030204" pitchFamily="34" charset="0"/>
              </a:rPr>
              <a:t>Grant a third-party (parents/spouse) permission to access financial aid records </a:t>
            </a:r>
          </a:p>
          <a:p>
            <a:pPr marL="0" marR="0" lvl="0" indent="0" algn="ctr" rtl="0">
              <a:lnSpc>
                <a:spcPct val="100000"/>
              </a:lnSpc>
              <a:spcBef>
                <a:spcPts val="560"/>
              </a:spcBef>
              <a:spcAft>
                <a:spcPts val="0"/>
              </a:spcAft>
              <a:buClr>
                <a:schemeClr val="dk1"/>
              </a:buClr>
              <a:buSzPct val="60714"/>
              <a:buNone/>
            </a:pPr>
            <a:endParaRPr lang="en-US" sz="2200" b="1" cap="none" dirty="0">
              <a:solidFill>
                <a:srgbClr val="002060"/>
              </a:solidFill>
              <a:latin typeface="Calibri" panose="020F0502020204030204" pitchFamily="34" charset="0"/>
              <a:cs typeface="Calibri" panose="020F0502020204030204" pitchFamily="34" charset="0"/>
            </a:endParaRPr>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4059140105"/>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685800" y="1447800"/>
            <a:ext cx="7772400" cy="914400"/>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dk2"/>
              </a:buClr>
              <a:buSzPct val="25000"/>
              <a:buFont typeface="Arial"/>
              <a:buNone/>
            </a:pPr>
            <a:r>
              <a:rPr lang="en-US" dirty="0">
                <a:solidFill>
                  <a:srgbClr val="FF0000"/>
                </a:solidFill>
                <a:latin typeface="Calibri" panose="020F0502020204030204" pitchFamily="34" charset="0"/>
                <a:ea typeface="Arial"/>
                <a:cs typeface="Calibri" panose="020F0502020204030204" pitchFamily="34" charset="0"/>
                <a:sym typeface="Arial"/>
              </a:rPr>
              <a:t>     Questions?</a:t>
            </a:r>
            <a:br>
              <a:rPr lang="en-US" dirty="0">
                <a:solidFill>
                  <a:srgbClr val="FF0000"/>
                </a:solidFill>
                <a:latin typeface="Calibri" panose="020F0502020204030204" pitchFamily="34" charset="0"/>
                <a:ea typeface="Arial"/>
                <a:cs typeface="Calibri" panose="020F0502020204030204" pitchFamily="34" charset="0"/>
                <a:sym typeface="Arial"/>
              </a:rPr>
            </a:br>
            <a:endPar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endParaRPr>
          </a:p>
        </p:txBody>
      </p:sp>
      <p:sp>
        <p:nvSpPr>
          <p:cNvPr id="133" name="Shape 133"/>
          <p:cNvSpPr txBox="1">
            <a:spLocks noGrp="1"/>
          </p:cNvSpPr>
          <p:nvPr>
            <p:ph type="body" idx="1"/>
          </p:nvPr>
        </p:nvSpPr>
        <p:spPr>
          <a:xfrm>
            <a:off x="425451" y="2581275"/>
            <a:ext cx="8743949" cy="3971924"/>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Financial Aid Office</a:t>
            </a:r>
          </a:p>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Illinois Tech</a:t>
            </a:r>
          </a:p>
          <a:p>
            <a:pPr marL="0" marR="0" lvl="0" indent="0" algn="ctr" rtl="0">
              <a:lnSpc>
                <a:spcPct val="100000"/>
              </a:lnSpc>
              <a:spcBef>
                <a:spcPts val="560"/>
              </a:spcBef>
              <a:spcAft>
                <a:spcPts val="0"/>
              </a:spcAft>
              <a:buClr>
                <a:schemeClr val="dk1"/>
              </a:buClr>
              <a:buSzPct val="60714"/>
              <a:buNone/>
            </a:pPr>
            <a:r>
              <a:rPr lang="en-US" sz="2000" b="1" cap="none" dirty="0">
                <a:latin typeface="Calibri" panose="020F0502020204030204" pitchFamily="34" charset="0"/>
                <a:cs typeface="Calibri" panose="020F0502020204030204" pitchFamily="34" charset="0"/>
              </a:rPr>
              <a:t>Chicago-Kent College of Law</a:t>
            </a:r>
          </a:p>
          <a:p>
            <a:pPr marL="0" marR="0" lvl="0" indent="0" algn="ctr" rtl="0">
              <a:lnSpc>
                <a:spcPct val="100000"/>
              </a:lnSpc>
              <a:spcBef>
                <a:spcPts val="560"/>
              </a:spcBef>
              <a:spcAft>
                <a:spcPts val="0"/>
              </a:spcAft>
              <a:buClr>
                <a:schemeClr val="dk1"/>
              </a:buClr>
              <a:buSzPct val="60714"/>
              <a:buNone/>
            </a:pPr>
            <a:r>
              <a:rPr lang="en-US" sz="2000" b="1" i="0" u="none" strike="noStrike" cap="none" dirty="0">
                <a:solidFill>
                  <a:schemeClr val="dk1"/>
                </a:solidFill>
                <a:latin typeface="Calibri" panose="020F0502020204030204" pitchFamily="34" charset="0"/>
                <a:cs typeface="Calibri" panose="020F0502020204030204" pitchFamily="34" charset="0"/>
                <a:sym typeface="Arial"/>
              </a:rPr>
              <a:t>312-567-7219</a:t>
            </a:r>
          </a:p>
          <a:p>
            <a:pPr marL="0" marR="0" lvl="0" indent="0" algn="ctr" rtl="0">
              <a:lnSpc>
                <a:spcPct val="100000"/>
              </a:lnSpc>
              <a:spcBef>
                <a:spcPts val="560"/>
              </a:spcBef>
              <a:spcAft>
                <a:spcPts val="0"/>
              </a:spcAft>
              <a:buClr>
                <a:schemeClr val="dk1"/>
              </a:buClr>
              <a:buSzPct val="60714"/>
              <a:buNone/>
            </a:pPr>
            <a:r>
              <a:rPr lang="en-US" sz="2000" b="1" cap="none" dirty="0">
                <a:solidFill>
                  <a:schemeClr val="accent2"/>
                </a:solidFill>
                <a:latin typeface="Calibri" panose="020F0502020204030204" pitchFamily="34" charset="0"/>
                <a:cs typeface="Calibri" panose="020F0502020204030204" pitchFamily="34" charset="0"/>
                <a:hlinkClick r:id="rId3"/>
              </a:rPr>
              <a:t>Finaid@iit.edu</a:t>
            </a:r>
            <a:endParaRPr lang="en-US" sz="2000" b="1" cap="none" dirty="0">
              <a:solidFill>
                <a:schemeClr val="accent2"/>
              </a:solidFill>
              <a:latin typeface="Calibri" panose="020F0502020204030204" pitchFamily="34" charset="0"/>
              <a:cs typeface="Calibri" panose="020F0502020204030204" pitchFamily="34" charset="0"/>
            </a:endParaRPr>
          </a:p>
          <a:p>
            <a:pPr marL="0" marR="0" lvl="0" indent="0" algn="ctr" rtl="0">
              <a:lnSpc>
                <a:spcPct val="100000"/>
              </a:lnSpc>
              <a:spcBef>
                <a:spcPts val="560"/>
              </a:spcBef>
              <a:spcAft>
                <a:spcPts val="0"/>
              </a:spcAft>
              <a:buClr>
                <a:schemeClr val="dk1"/>
              </a:buClr>
              <a:buSzPct val="60714"/>
              <a:buNone/>
            </a:pPr>
            <a:r>
              <a:rPr lang="en-US" sz="1400" b="0" i="0" dirty="0">
                <a:solidFill>
                  <a:srgbClr val="000000"/>
                </a:solidFill>
                <a:effectLst/>
                <a:latin typeface="Aptos" panose="020B0004020202020204" pitchFamily="34" charset="0"/>
              </a:rPr>
              <a:t> </a:t>
            </a:r>
            <a:r>
              <a:rPr lang="en-US" sz="1400" b="0" i="0" u="sng" dirty="0">
                <a:solidFill>
                  <a:srgbClr val="002060"/>
                </a:solidFill>
                <a:effectLst/>
                <a:latin typeface="Aptos" panose="020B0004020202020204" pitchFamily="34" charset="0"/>
                <a:hlinkClick r:id="rId4" tooltip="https://calendly.com/illinois-tech-office-of-financial-aid">
                  <a:extLst>
                    <a:ext uri="{A12FA001-AC4F-418D-AE19-62706E023703}">
                      <ahyp:hlinkClr xmlns:ahyp="http://schemas.microsoft.com/office/drawing/2018/hyperlinkcolor" xmlns="" val="tx"/>
                    </a:ext>
                  </a:extLst>
                </a:hlinkClick>
              </a:rPr>
              <a:t>https://calendly.com/illinois-tech-office-of-financial-aid</a:t>
            </a:r>
            <a:endParaRPr lang="en-US" sz="2000" b="1" cap="none" dirty="0">
              <a:solidFill>
                <a:srgbClr val="002060"/>
              </a:solidFill>
              <a:latin typeface="Calibri" panose="020F0502020204030204" pitchFamily="34" charset="0"/>
              <a:cs typeface="Calibri" panose="020F0502020204030204" pitchFamily="34" charset="0"/>
            </a:endParaRPr>
          </a:p>
        </p:txBody>
      </p:sp>
      <p:pic>
        <p:nvPicPr>
          <p:cNvPr id="4" name="Picture 3" descr="Logo IIT C KENT2 2012"/>
          <p:cNvPicPr/>
          <p:nvPr/>
        </p:nvPicPr>
        <p:blipFill>
          <a:blip r:embed="rId5">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1655069063"/>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7772400" cy="1752600"/>
          </a:xfrm>
        </p:spPr>
        <p:txBody>
          <a:bodyPr>
            <a:normAutofit fontScale="90000"/>
          </a:bodyPr>
          <a:lstStyle/>
          <a:p>
            <a:r>
              <a:rPr lang="en-US" dirty="0">
                <a:solidFill>
                  <a:srgbClr val="FF0000"/>
                </a:solidFill>
                <a:latin typeface="Calibri" panose="020F0502020204030204" pitchFamily="34" charset="0"/>
                <a:cs typeface="Calibri" panose="020F0502020204030204" pitchFamily="34" charset="0"/>
              </a:rPr>
              <a:t>FAFSA</a:t>
            </a:r>
            <a:r>
              <a:rPr lang="en-US" dirty="0">
                <a:solidFill>
                  <a:srgbClr val="FF0000"/>
                </a:solidFill>
                <a:latin typeface="+mj-lt"/>
              </a:rPr>
              <a:t/>
            </a:r>
            <a:br>
              <a:rPr lang="en-US" dirty="0">
                <a:solidFill>
                  <a:srgbClr val="FF0000"/>
                </a:solidFill>
                <a:latin typeface="+mj-lt"/>
              </a:rPr>
            </a:br>
            <a:r>
              <a:rPr lang="en-US" sz="3200" dirty="0">
                <a:solidFill>
                  <a:srgbClr val="FF0000"/>
                </a:solidFill>
                <a:latin typeface="Calibri" panose="020F0502020204030204" pitchFamily="34" charset="0"/>
                <a:cs typeface="Calibri" panose="020F0502020204030204" pitchFamily="34" charset="0"/>
              </a:rPr>
              <a:t>Free Application for Federal Student Aid</a:t>
            </a:r>
            <a:endParaRPr lang="en-US" dirty="0">
              <a:solidFill>
                <a:srgbClr val="FF0000"/>
              </a:solidFill>
              <a:latin typeface="Calibri" panose="020F0502020204030204" pitchFamily="34" charset="0"/>
              <a:cs typeface="Calibri" panose="020F0502020204030204" pitchFamily="34" charset="0"/>
            </a:endParaRPr>
          </a:p>
        </p:txBody>
      </p:sp>
      <p:sp>
        <p:nvSpPr>
          <p:cNvPr id="3" name="Text Placeholder 2"/>
          <p:cNvSpPr>
            <a:spLocks noGrp="1"/>
          </p:cNvSpPr>
          <p:nvPr>
            <p:ph type="body" idx="1"/>
          </p:nvPr>
        </p:nvSpPr>
        <p:spPr>
          <a:xfrm>
            <a:off x="762000" y="2362200"/>
            <a:ext cx="8000999" cy="4343399"/>
          </a:xfrm>
        </p:spPr>
        <p:txBody>
          <a:bodyPr>
            <a:normAutofit/>
          </a:bodyPr>
          <a:lstStyle/>
          <a:p>
            <a:pPr marL="0" indent="0" algn="l">
              <a:spcBef>
                <a:spcPts val="600"/>
              </a:spcBef>
              <a:buNone/>
            </a:pPr>
            <a:r>
              <a:rPr lang="en-US" i="1" dirty="0"/>
              <a:t>	         </a:t>
            </a:r>
            <a:r>
              <a:rPr lang="en-US" sz="1800" b="1" i="1" u="sng" dirty="0">
                <a:solidFill>
                  <a:srgbClr val="002060"/>
                </a:solidFill>
                <a:latin typeface="Calibri" panose="020F0502020204030204" pitchFamily="34" charset="0"/>
                <a:cs typeface="Calibri" panose="020F0502020204030204" pitchFamily="34" charset="0"/>
              </a:rPr>
              <a:t>studentaid.gov/h/apply-for-aid/fafsa</a:t>
            </a:r>
          </a:p>
          <a:p>
            <a:pPr marL="0" indent="0" algn="l">
              <a:spcBef>
                <a:spcPts val="600"/>
              </a:spcBef>
              <a:buNone/>
            </a:pPr>
            <a:endParaRPr lang="en-US" i="1" dirty="0"/>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2025-2026 FAFSA available in October, 2024</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Summer Start students must complete </a:t>
            </a:r>
            <a:r>
              <a:rPr lang="en-US" sz="1800" u="sng" cap="none" dirty="0">
                <a:latin typeface="Calibri" panose="020F0502020204030204" pitchFamily="34" charset="0"/>
                <a:cs typeface="Calibri" panose="020F0502020204030204" pitchFamily="34" charset="0"/>
              </a:rPr>
              <a:t>both</a:t>
            </a:r>
            <a:r>
              <a:rPr lang="en-US" sz="1800" cap="none" dirty="0">
                <a:latin typeface="Calibri" panose="020F0502020204030204" pitchFamily="34" charset="0"/>
                <a:cs typeface="Calibri" panose="020F0502020204030204" pitchFamily="34" charset="0"/>
              </a:rPr>
              <a:t> 2024-2025 &amp; 2025-2026 FAFSA.</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Chicago-Kent School Code = </a:t>
            </a:r>
            <a:r>
              <a:rPr lang="en-US" sz="1800" b="1" cap="none" dirty="0">
                <a:latin typeface="Calibri" panose="020F0502020204030204" pitchFamily="34" charset="0"/>
                <a:cs typeface="Calibri" panose="020F0502020204030204" pitchFamily="34" charset="0"/>
              </a:rPr>
              <a:t>E00773.</a:t>
            </a: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algn="l">
              <a:spcBef>
                <a:spcPts val="600"/>
              </a:spcBef>
              <a:buFont typeface="Wingdings" panose="05000000000000000000" pitchFamily="2" charset="2"/>
              <a:buChar char="q"/>
            </a:pPr>
            <a:r>
              <a:rPr lang="en-US" sz="1800" cap="none" dirty="0">
                <a:latin typeface="Calibri" panose="020F0502020204030204" pitchFamily="34" charset="0"/>
                <a:cs typeface="Calibri" panose="020F0502020204030204" pitchFamily="34" charset="0"/>
              </a:rPr>
              <a:t>   Must meet eligibility requirements.</a:t>
            </a:r>
          </a:p>
          <a:p>
            <a:pPr algn="l">
              <a:spcBef>
                <a:spcPts val="600"/>
              </a:spcBef>
              <a:buFont typeface="Wingdings" panose="05000000000000000000" pitchFamily="2" charset="2"/>
              <a:buChar char="q"/>
            </a:pPr>
            <a:endParaRPr lang="en-US" sz="1800" cap="none" dirty="0">
              <a:latin typeface="Calibri" panose="020F0502020204030204" pitchFamily="34" charset="0"/>
              <a:cs typeface="Calibri" panose="020F0502020204030204" pitchFamily="34" charset="0"/>
            </a:endParaRPr>
          </a:p>
          <a:p>
            <a:pPr marL="0" indent="0" algn="l">
              <a:spcBef>
                <a:spcPts val="600"/>
              </a:spcBef>
              <a:buNone/>
            </a:pPr>
            <a:endParaRPr lang="en-US" sz="1800" cap="none" dirty="0">
              <a:latin typeface="Calibri" panose="020F0502020204030204" pitchFamily="34" charset="0"/>
              <a:cs typeface="Calibri" panose="020F0502020204030204" pitchFamily="34" charset="0"/>
            </a:endParaRPr>
          </a:p>
          <a:p>
            <a:pPr algn="l">
              <a:spcBef>
                <a:spcPts val="600"/>
              </a:spcBef>
              <a:buSzPct val="55000"/>
              <a:buFont typeface="Wingdings" panose="05000000000000000000" pitchFamily="2" charset="2"/>
              <a:buChar char="Ø"/>
            </a:pPr>
            <a:endParaRPr lang="en-US" cap="none" dirty="0">
              <a:latin typeface="Calibri" panose="020F0502020204030204" pitchFamily="34" charset="0"/>
              <a:cs typeface="Calibri" panose="020F0502020204030204" pitchFamily="34" charset="0"/>
            </a:endParaRPr>
          </a:p>
          <a:p>
            <a:pPr indent="0">
              <a:buNone/>
            </a:pPr>
            <a:endParaRPr lang="en-US" dirty="0"/>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602210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685800" y="1371600"/>
            <a:ext cx="7772400" cy="832075"/>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8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Cost of Attendance Budget</a:t>
            </a:r>
          </a:p>
        </p:txBody>
      </p:sp>
      <p:sp>
        <p:nvSpPr>
          <p:cNvPr id="48" name="Shape 48"/>
          <p:cNvSpPr txBox="1">
            <a:spLocks noGrp="1"/>
          </p:cNvSpPr>
          <p:nvPr>
            <p:ph type="body" idx="1"/>
          </p:nvPr>
        </p:nvSpPr>
        <p:spPr>
          <a:xfrm>
            <a:off x="685800" y="2203675"/>
            <a:ext cx="8077199" cy="4419599"/>
          </a:xfrm>
          <a:prstGeom prst="rect">
            <a:avLst/>
          </a:prstGeom>
          <a:noFill/>
          <a:ln>
            <a:noFill/>
          </a:ln>
        </p:spPr>
        <p:txBody>
          <a:bodyPr lIns="91425" tIns="45700" rIns="91425" bIns="45700" anchor="t" anchorCtr="0">
            <a:noAutofit/>
          </a:bodyPr>
          <a:lstStyle/>
          <a:p>
            <a:pPr marL="0" marR="0" lvl="0" indent="0" algn="ctr" rtl="0">
              <a:lnSpc>
                <a:spcPct val="90000"/>
              </a:lnSpc>
              <a:spcBef>
                <a:spcPts val="560"/>
              </a:spcBef>
              <a:spcAft>
                <a:spcPts val="0"/>
              </a:spcAft>
              <a:buClr>
                <a:schemeClr val="dk1"/>
              </a:buClr>
              <a:buSzPct val="25000"/>
              <a:buFont typeface="Arial"/>
              <a:buNone/>
            </a:pPr>
            <a:r>
              <a:rPr lang="en-US" sz="2000" b="1" i="0" u="sng" strike="noStrike" cap="none" baseline="0" dirty="0">
                <a:solidFill>
                  <a:schemeClr val="dk1"/>
                </a:solidFill>
                <a:latin typeface="Calibri" panose="020F0502020204030204" pitchFamily="34" charset="0"/>
                <a:cs typeface="Calibri" panose="020F0502020204030204" pitchFamily="34" charset="0"/>
                <a:sym typeface="Arial"/>
              </a:rPr>
              <a:t>Billable Expenses:</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Tuition and fees</a:t>
            </a:r>
          </a:p>
          <a:p>
            <a:pPr marL="0" marR="0" lvl="0" indent="0" algn="ctr" rtl="0">
              <a:lnSpc>
                <a:spcPct val="90000"/>
              </a:lnSpc>
              <a:spcBef>
                <a:spcPts val="560"/>
              </a:spcBef>
              <a:spcAft>
                <a:spcPts val="0"/>
              </a:spcAft>
              <a:buClr>
                <a:schemeClr val="dk1"/>
              </a:buClr>
              <a:buSzPct val="60714"/>
              <a:buNone/>
            </a:pPr>
            <a:r>
              <a:rPr lang="en-US" sz="2000" b="1" dirty="0">
                <a:latin typeface="Calibri" panose="020F0502020204030204" pitchFamily="34" charset="0"/>
                <a:cs typeface="Calibri" panose="020F0502020204030204" pitchFamily="34" charset="0"/>
              </a:rPr>
              <a:t>+</a:t>
            </a:r>
            <a:endParaRPr lang="en-US" sz="2000" b="1" u="none" strike="noStrike" cap="none" baseline="0" dirty="0">
              <a:solidFill>
                <a:schemeClr val="dk1"/>
              </a:solidFill>
              <a:latin typeface="Calibri" panose="020F0502020204030204" pitchFamily="34" charset="0"/>
              <a:cs typeface="Calibri" panose="020F0502020204030204" pitchFamily="34" charset="0"/>
              <a:sym typeface="Arial"/>
            </a:endParaRPr>
          </a:p>
          <a:p>
            <a:pPr marL="0" marR="0" lvl="0" indent="0" algn="ctr" rtl="0">
              <a:lnSpc>
                <a:spcPct val="90000"/>
              </a:lnSpc>
              <a:spcBef>
                <a:spcPts val="560"/>
              </a:spcBef>
              <a:spcAft>
                <a:spcPts val="0"/>
              </a:spcAft>
              <a:buClr>
                <a:schemeClr val="dk1"/>
              </a:buClr>
              <a:buSzPct val="25000"/>
              <a:buFont typeface="Arial"/>
              <a:buNone/>
            </a:pPr>
            <a:r>
              <a:rPr lang="en-US" sz="2000" b="1" i="0" u="sng" strike="noStrike" cap="none" baseline="0" dirty="0">
                <a:solidFill>
                  <a:schemeClr val="dk1"/>
                </a:solidFill>
                <a:latin typeface="Calibri" panose="020F0502020204030204" pitchFamily="34" charset="0"/>
                <a:cs typeface="Calibri" panose="020F0502020204030204" pitchFamily="34" charset="0"/>
                <a:sym typeface="Arial"/>
              </a:rPr>
              <a:t>Non-billable Expenses: </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Room and board (Rent, Utilities, Food)</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Books and Supplies</a:t>
            </a:r>
          </a:p>
          <a:p>
            <a:pPr marL="0" marR="0" lvl="0" indent="0" algn="ctr" rtl="0">
              <a:lnSpc>
                <a:spcPct val="90000"/>
              </a:lnSpc>
              <a:spcBef>
                <a:spcPts val="560"/>
              </a:spcBef>
              <a:spcAft>
                <a:spcPts val="0"/>
              </a:spcAft>
              <a:buClr>
                <a:schemeClr val="dk1"/>
              </a:buClr>
              <a:buSzPct val="60714"/>
              <a:buNone/>
            </a:pP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Transportation (Public &amp; </a:t>
            </a:r>
            <a:r>
              <a:rPr lang="en-US" sz="2000" cap="none" dirty="0">
                <a:latin typeface="Calibri" panose="020F0502020204030204" pitchFamily="34" charset="0"/>
                <a:cs typeface="Calibri" panose="020F0502020204030204" pitchFamily="34" charset="0"/>
              </a:rPr>
              <a:t>P</a:t>
            </a:r>
            <a:r>
              <a:rPr lang="en-US" sz="2000" b="0" i="0" u="none" strike="noStrike" cap="none" baseline="0" dirty="0">
                <a:solidFill>
                  <a:schemeClr val="dk1"/>
                </a:solidFill>
                <a:latin typeface="Calibri" panose="020F0502020204030204" pitchFamily="34" charset="0"/>
                <a:cs typeface="Calibri" panose="020F0502020204030204" pitchFamily="34" charset="0"/>
                <a:sym typeface="Arial"/>
              </a:rPr>
              <a:t>arking)</a:t>
            </a:r>
            <a:r>
              <a:rPr lang="en-US" sz="2000" b="0" i="0" u="none" strike="noStrike" cap="none" dirty="0">
                <a:solidFill>
                  <a:schemeClr val="dk1"/>
                </a:solidFill>
                <a:latin typeface="Calibri" panose="020F0502020204030204" pitchFamily="34" charset="0"/>
                <a:cs typeface="Calibri" panose="020F0502020204030204" pitchFamily="34" charset="0"/>
                <a:sym typeface="Arial"/>
              </a:rPr>
              <a:t> </a:t>
            </a:r>
          </a:p>
          <a:p>
            <a:pPr marL="0" marR="0" lvl="0" indent="0" algn="ctr" rtl="0">
              <a:lnSpc>
                <a:spcPct val="90000"/>
              </a:lnSpc>
              <a:spcBef>
                <a:spcPts val="560"/>
              </a:spcBef>
              <a:spcAft>
                <a:spcPts val="0"/>
              </a:spcAft>
              <a:buClr>
                <a:schemeClr val="dk1"/>
              </a:buClr>
              <a:buSzPct val="60714"/>
              <a:buNone/>
            </a:pPr>
            <a:r>
              <a:rPr lang="en-US" sz="2000" b="0" i="0" u="none" strike="noStrike" cap="none" dirty="0">
                <a:solidFill>
                  <a:schemeClr val="dk1"/>
                </a:solidFill>
                <a:latin typeface="Calibri" panose="020F0502020204030204" pitchFamily="34" charset="0"/>
                <a:cs typeface="Calibri" panose="020F0502020204030204" pitchFamily="34" charset="0"/>
                <a:sym typeface="Arial"/>
              </a:rPr>
              <a:t>Miscellaneous Expenses (Laundry, Entertainment)</a:t>
            </a:r>
            <a:endParaRPr lang="en-US" sz="2000" b="0" i="0" u="none" strike="noStrike" cap="none" baseline="0" dirty="0">
              <a:solidFill>
                <a:schemeClr val="dk1"/>
              </a:solidFill>
              <a:latin typeface="Calibri" panose="020F0502020204030204" pitchFamily="34" charset="0"/>
              <a:cs typeface="Calibri" panose="020F0502020204030204" pitchFamily="34" charset="0"/>
              <a:sym typeface="Arial"/>
            </a:endParaRPr>
          </a:p>
          <a:p>
            <a:pPr marL="0" marR="0" lvl="0" indent="0" algn="ctr" rtl="0">
              <a:lnSpc>
                <a:spcPct val="90000"/>
              </a:lnSpc>
              <a:spcBef>
                <a:spcPts val="560"/>
              </a:spcBef>
              <a:spcAft>
                <a:spcPts val="0"/>
              </a:spcAft>
              <a:buClr>
                <a:schemeClr val="dk1"/>
              </a:buClr>
              <a:buSzPct val="60714"/>
              <a:buNone/>
            </a:pPr>
            <a:r>
              <a:rPr lang="en-US" sz="2000" b="1" dirty="0">
                <a:latin typeface="Calibri" panose="020F0502020204030204" pitchFamily="34" charset="0"/>
                <a:cs typeface="Calibri" panose="020F0502020204030204" pitchFamily="34" charset="0"/>
              </a:rPr>
              <a:t>=</a:t>
            </a:r>
            <a:endParaRPr lang="en-US" sz="2000" b="1" u="none" strike="noStrike" cap="none" baseline="0" dirty="0">
              <a:solidFill>
                <a:schemeClr val="dk1"/>
              </a:solidFill>
              <a:latin typeface="Calibri" panose="020F0502020204030204" pitchFamily="34" charset="0"/>
              <a:cs typeface="Calibri" panose="020F0502020204030204" pitchFamily="34" charset="0"/>
              <a:sym typeface="Arial"/>
            </a:endParaRPr>
          </a:p>
          <a:p>
            <a:pPr lvl="0" indent="0" algn="ctr">
              <a:spcBef>
                <a:spcPts val="480"/>
              </a:spcBef>
              <a:buSzPct val="100000"/>
              <a:buNone/>
            </a:pPr>
            <a:r>
              <a:rPr lang="en-US" sz="2000" b="1" u="sng" dirty="0">
                <a:latin typeface="Calibri" panose="020F0502020204030204" pitchFamily="34" charset="0"/>
                <a:cs typeface="Calibri" panose="020F0502020204030204" pitchFamily="34" charset="0"/>
              </a:rPr>
              <a:t>Cost of Attendance (COA)</a:t>
            </a:r>
          </a:p>
          <a:p>
            <a:pPr lvl="0" indent="0" algn="ctr">
              <a:spcBef>
                <a:spcPts val="480"/>
              </a:spcBef>
              <a:buSzPct val="100000"/>
              <a:buNone/>
            </a:pPr>
            <a:endParaRPr lang="en-US" sz="2000" b="1" u="sng" dirty="0">
              <a:latin typeface="Calibri" panose="020F0502020204030204" pitchFamily="34" charset="0"/>
              <a:cs typeface="Calibri" panose="020F0502020204030204" pitchFamily="34" charset="0"/>
            </a:endParaRPr>
          </a:p>
          <a:p>
            <a:pPr lvl="0" indent="0" algn="ctr">
              <a:spcBef>
                <a:spcPts val="480"/>
              </a:spcBef>
              <a:buSzPct val="100000"/>
              <a:buNone/>
            </a:pPr>
            <a:r>
              <a:rPr lang="en-US" sz="1800" b="1" cap="none" dirty="0">
                <a:latin typeface="Calibri" panose="020F0502020204030204" pitchFamily="34" charset="0"/>
                <a:cs typeface="Calibri" panose="020F0502020204030204" pitchFamily="34" charset="0"/>
              </a:rPr>
              <a:t>**Total Financial Aid Award Cannot Exceed COA!**</a:t>
            </a:r>
            <a:endParaRPr lang="en-US" sz="1800" b="1" dirty="0">
              <a:latin typeface="Calibri" panose="020F0502020204030204" pitchFamily="34" charset="0"/>
              <a:cs typeface="Calibri" panose="020F0502020204030204" pitchFamily="34" charset="0"/>
            </a:endParaRPr>
          </a:p>
          <a:p>
            <a:pPr marL="0" marR="0" lvl="0" indent="107950" algn="ct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pic>
        <p:nvPicPr>
          <p:cNvPr id="4" name="Picture 3"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CA52-9CE0-F047-F9B0-2DD06AA44F73}"/>
              </a:ext>
            </a:extLst>
          </p:cNvPr>
          <p:cNvSpPr>
            <a:spLocks noGrp="1"/>
          </p:cNvSpPr>
          <p:nvPr>
            <p:ph type="title"/>
          </p:nvPr>
        </p:nvSpPr>
        <p:spPr>
          <a:xfrm>
            <a:off x="633412" y="1247775"/>
            <a:ext cx="7772400" cy="838199"/>
          </a:xfrm>
        </p:spPr>
        <p:txBody>
          <a:bodyPr>
            <a:normAutofit/>
          </a:bodyPr>
          <a:lstStyle/>
          <a:p>
            <a:r>
              <a:rPr lang="en-US" sz="32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24-25 Cost of Attendance- 1L - FT</a:t>
            </a:r>
            <a:endParaRPr lang="en-US" sz="3200" dirty="0"/>
          </a:p>
        </p:txBody>
      </p:sp>
      <p:sp>
        <p:nvSpPr>
          <p:cNvPr id="3" name="Text Placeholder 2">
            <a:extLst>
              <a:ext uri="{FF2B5EF4-FFF2-40B4-BE49-F238E27FC236}">
                <a16:creationId xmlns:a16="http://schemas.microsoft.com/office/drawing/2014/main" id="{2A504A11-9C62-3C6D-328E-000980141865}"/>
              </a:ext>
            </a:extLst>
          </p:cNvPr>
          <p:cNvSpPr>
            <a:spLocks noGrp="1"/>
          </p:cNvSpPr>
          <p:nvPr>
            <p:ph type="body" idx="1"/>
          </p:nvPr>
        </p:nvSpPr>
        <p:spPr>
          <a:xfrm flipH="1">
            <a:off x="5181600" y="7467599"/>
            <a:ext cx="457200" cy="1219200"/>
          </a:xfrm>
        </p:spPr>
        <p:txBody>
          <a:bodyPr/>
          <a:lstStyle/>
          <a:p>
            <a:endParaRPr lang="en-US" dirty="0"/>
          </a:p>
        </p:txBody>
      </p:sp>
      <p:pic>
        <p:nvPicPr>
          <p:cNvPr id="4" name="Picture 3" descr="Logo IIT C KENT2 2012">
            <a:extLst>
              <a:ext uri="{FF2B5EF4-FFF2-40B4-BE49-F238E27FC236}">
                <a16:creationId xmlns:a16="http://schemas.microsoft.com/office/drawing/2014/main" id="{41DC71FD-8B70-4F87-7DE6-570BC406722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pic>
        <p:nvPicPr>
          <p:cNvPr id="7" name="Picture 6">
            <a:extLst>
              <a:ext uri="{FF2B5EF4-FFF2-40B4-BE49-F238E27FC236}">
                <a16:creationId xmlns:a16="http://schemas.microsoft.com/office/drawing/2014/main" id="{D3DC2300-8CDE-3004-EC97-4177B3238014}"/>
              </a:ext>
            </a:extLst>
          </p:cNvPr>
          <p:cNvPicPr>
            <a:picLocks noChangeAspect="1"/>
          </p:cNvPicPr>
          <p:nvPr/>
        </p:nvPicPr>
        <p:blipFill>
          <a:blip r:embed="rId4"/>
          <a:stretch>
            <a:fillRect/>
          </a:stretch>
        </p:blipFill>
        <p:spPr>
          <a:xfrm>
            <a:off x="914400" y="1981200"/>
            <a:ext cx="7086599" cy="4404179"/>
          </a:xfrm>
          <a:prstGeom prst="rect">
            <a:avLst/>
          </a:prstGeom>
        </p:spPr>
      </p:pic>
    </p:spTree>
    <p:extLst>
      <p:ext uri="{BB962C8B-B14F-4D97-AF65-F5344CB8AC3E}">
        <p14:creationId xmlns:p14="http://schemas.microsoft.com/office/powerpoint/2010/main" val="3733182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5C605-DE0A-4D50-2B64-2736F36A87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2FA551-B3F4-E47A-5376-E6E61A006A6A}"/>
              </a:ext>
            </a:extLst>
          </p:cNvPr>
          <p:cNvSpPr>
            <a:spLocks noGrp="1"/>
          </p:cNvSpPr>
          <p:nvPr>
            <p:ph type="title"/>
          </p:nvPr>
        </p:nvSpPr>
        <p:spPr>
          <a:xfrm>
            <a:off x="685800" y="1254688"/>
            <a:ext cx="7772400" cy="838199"/>
          </a:xfrm>
        </p:spPr>
        <p:txBody>
          <a:bodyPr>
            <a:normAutofit/>
          </a:bodyPr>
          <a:lstStyle/>
          <a:p>
            <a:r>
              <a:rPr lang="en-US" sz="32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24-25 Cost of Attendance- 1L -PT</a:t>
            </a:r>
            <a:endParaRPr lang="en-US" sz="3200" dirty="0"/>
          </a:p>
        </p:txBody>
      </p:sp>
      <p:sp>
        <p:nvSpPr>
          <p:cNvPr id="3" name="Text Placeholder 2">
            <a:extLst>
              <a:ext uri="{FF2B5EF4-FFF2-40B4-BE49-F238E27FC236}">
                <a16:creationId xmlns:a16="http://schemas.microsoft.com/office/drawing/2014/main" id="{2DAE51BB-A507-4B85-0102-6977C9964922}"/>
              </a:ext>
            </a:extLst>
          </p:cNvPr>
          <p:cNvSpPr>
            <a:spLocks noGrp="1"/>
          </p:cNvSpPr>
          <p:nvPr>
            <p:ph type="body" idx="1"/>
          </p:nvPr>
        </p:nvSpPr>
        <p:spPr>
          <a:xfrm flipH="1">
            <a:off x="5181600" y="7467599"/>
            <a:ext cx="457200" cy="1219200"/>
          </a:xfrm>
        </p:spPr>
        <p:txBody>
          <a:bodyPr/>
          <a:lstStyle/>
          <a:p>
            <a:endParaRPr lang="en-US" dirty="0"/>
          </a:p>
        </p:txBody>
      </p:sp>
      <p:pic>
        <p:nvPicPr>
          <p:cNvPr id="4" name="Picture 3" descr="Logo IIT C KENT2 2012">
            <a:extLst>
              <a:ext uri="{FF2B5EF4-FFF2-40B4-BE49-F238E27FC236}">
                <a16:creationId xmlns:a16="http://schemas.microsoft.com/office/drawing/2014/main" id="{F3AB99B6-6625-248E-4966-B91E41A63AB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pic>
        <p:nvPicPr>
          <p:cNvPr id="6" name="Picture 5">
            <a:extLst>
              <a:ext uri="{FF2B5EF4-FFF2-40B4-BE49-F238E27FC236}">
                <a16:creationId xmlns:a16="http://schemas.microsoft.com/office/drawing/2014/main" id="{469C2CCC-B1A5-E5B1-3DC5-4EB01F59CF4B}"/>
              </a:ext>
            </a:extLst>
          </p:cNvPr>
          <p:cNvPicPr>
            <a:picLocks noChangeAspect="1"/>
          </p:cNvPicPr>
          <p:nvPr/>
        </p:nvPicPr>
        <p:blipFill>
          <a:blip r:embed="rId4"/>
          <a:stretch>
            <a:fillRect/>
          </a:stretch>
        </p:blipFill>
        <p:spPr>
          <a:xfrm>
            <a:off x="1052512" y="1981200"/>
            <a:ext cx="6934200" cy="4202575"/>
          </a:xfrm>
          <a:prstGeom prst="rect">
            <a:avLst/>
          </a:prstGeom>
        </p:spPr>
      </p:pic>
    </p:spTree>
    <p:extLst>
      <p:ext uri="{BB962C8B-B14F-4D97-AF65-F5344CB8AC3E}">
        <p14:creationId xmlns:p14="http://schemas.microsoft.com/office/powerpoint/2010/main" val="3075040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685800" y="1676400"/>
            <a:ext cx="7772400" cy="762000"/>
          </a:xfrm>
          <a:prstGeom prst="rect">
            <a:avLst/>
          </a:prstGeom>
          <a:noFill/>
          <a:ln>
            <a:noFill/>
          </a:ln>
        </p:spPr>
        <p:txBody>
          <a:bodyPr lIns="91425" tIns="45700" rIns="91425" bIns="45700" anchor="t" anchorCtr="0">
            <a:noAutofit/>
          </a:bodyPr>
          <a:lstStyle/>
          <a:p>
            <a:pPr lvl="0">
              <a:buClr>
                <a:schemeClr val="dk2"/>
              </a:buClr>
              <a:buSzPct val="25000"/>
            </a:pPr>
            <a:r>
              <a:rPr lang="en-US" sz="4400" i="0" u="none" strike="noStrike" cap="none" baseline="0" dirty="0">
                <a:solidFill>
                  <a:srgbClr val="FF0000"/>
                </a:solidFill>
                <a:latin typeface="Calibri" panose="020F0502020204030204" pitchFamily="34" charset="0"/>
                <a:ea typeface="Arial"/>
                <a:cs typeface="Calibri" panose="020F0502020204030204" pitchFamily="34" charset="0"/>
                <a:sym typeface="Arial"/>
              </a:rPr>
              <a:t>Award Review and Acceptance</a:t>
            </a:r>
          </a:p>
        </p:txBody>
      </p:sp>
      <p:sp>
        <p:nvSpPr>
          <p:cNvPr id="41" name="Shape 41"/>
          <p:cNvSpPr txBox="1">
            <a:spLocks noGrp="1"/>
          </p:cNvSpPr>
          <p:nvPr>
            <p:ph type="body" idx="1"/>
          </p:nvPr>
        </p:nvSpPr>
        <p:spPr>
          <a:xfrm>
            <a:off x="581114" y="2438400"/>
            <a:ext cx="7533650" cy="4200525"/>
          </a:xfrm>
          <a:prstGeom prst="rect">
            <a:avLst/>
          </a:prstGeom>
          <a:noFill/>
          <a:ln>
            <a:noFill/>
          </a:ln>
        </p:spPr>
        <p:txBody>
          <a:bodyPr lIns="91425" tIns="45700" rIns="91425" bIns="45700" anchor="t" anchorCtr="0">
            <a:noAutofit/>
          </a:bodyPr>
          <a:lstStyle/>
          <a:p>
            <a:pPr lvl="0" indent="0" algn="l">
              <a:spcBef>
                <a:spcPts val="480"/>
              </a:spcBef>
              <a:buNone/>
            </a:pPr>
            <a:endParaRPr lang="en-US" sz="1800" i="1" cap="none" dirty="0">
              <a:latin typeface="Calibri" panose="020F0502020204030204" pitchFamily="34" charset="0"/>
              <a:cs typeface="Calibri" panose="020F0502020204030204" pitchFamily="34" charset="0"/>
            </a:endParaRPr>
          </a:p>
          <a:p>
            <a:pPr marL="514350" lvl="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Students will receive a Financial Aid Award Notification with instructions to view their award offer(s) and accept, modify or decline your offer(s). </a:t>
            </a:r>
          </a:p>
          <a:p>
            <a:pPr marL="514350" lvl="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Must be enrolled at least half-time </a:t>
            </a:r>
            <a:r>
              <a:rPr lang="en-US" sz="1800" i="1" cap="none" dirty="0">
                <a:latin typeface="Calibri" panose="020F0502020204030204" pitchFamily="34" charset="0"/>
                <a:cs typeface="Calibri" panose="020F0502020204030204" pitchFamily="34" charset="0"/>
              </a:rPr>
              <a:t>(</a:t>
            </a:r>
            <a:r>
              <a:rPr lang="en-US" sz="1800" b="1" i="1" cap="none" dirty="0">
                <a:latin typeface="Calibri" panose="020F0502020204030204" pitchFamily="34" charset="0"/>
                <a:cs typeface="Calibri" panose="020F0502020204030204" pitchFamily="34" charset="0"/>
              </a:rPr>
              <a:t>6</a:t>
            </a:r>
            <a:r>
              <a:rPr lang="en-US" sz="1800" i="1" cap="none" dirty="0">
                <a:latin typeface="Calibri" panose="020F0502020204030204" pitchFamily="34" charset="0"/>
                <a:cs typeface="Calibri" panose="020F0502020204030204" pitchFamily="34" charset="0"/>
              </a:rPr>
              <a:t> credit hours for the Fall and Spring semesters and </a:t>
            </a:r>
            <a:r>
              <a:rPr lang="en-US" sz="1800" b="1" i="1" cap="none" dirty="0">
                <a:latin typeface="Calibri" panose="020F0502020204030204" pitchFamily="34" charset="0"/>
                <a:cs typeface="Calibri" panose="020F0502020204030204" pitchFamily="34" charset="0"/>
              </a:rPr>
              <a:t>3 </a:t>
            </a:r>
            <a:r>
              <a:rPr lang="en-US" sz="1800" i="1" cap="none" dirty="0">
                <a:latin typeface="Calibri" panose="020F0502020204030204" pitchFamily="34" charset="0"/>
                <a:cs typeface="Calibri" panose="020F0502020204030204" pitchFamily="34" charset="0"/>
              </a:rPr>
              <a:t>credit hours for the Summer term).</a:t>
            </a: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r>
              <a:rPr lang="en-US" sz="1800" cap="none" dirty="0">
                <a:latin typeface="Calibri" panose="020F0502020204030204" pitchFamily="34" charset="0"/>
                <a:cs typeface="Calibri" panose="020F0502020204030204" pitchFamily="34" charset="0"/>
              </a:rPr>
              <a:t>Summer start students will receive a separate award notification for the summer term.</a:t>
            </a: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L="514350" indent="-285750" algn="l">
              <a:spcBef>
                <a:spcPts val="480"/>
              </a:spcBef>
              <a:buFont typeface="Wingdings" panose="05000000000000000000" pitchFamily="2" charset="2"/>
              <a:buChar char="v"/>
            </a:pPr>
            <a:endParaRPr lang="en-US" sz="1800" cap="none" dirty="0">
              <a:latin typeface="Calibri" panose="020F0502020204030204" pitchFamily="34" charset="0"/>
              <a:cs typeface="Calibri" panose="020F0502020204030204" pitchFamily="34" charset="0"/>
            </a:endParaRPr>
          </a:p>
          <a:p>
            <a:pPr marR="0" lvl="0" indent="0" algn="l" rtl="0">
              <a:lnSpc>
                <a:spcPct val="100000"/>
              </a:lnSpc>
              <a:spcBef>
                <a:spcPts val="480"/>
              </a:spcBef>
              <a:spcAft>
                <a:spcPts val="0"/>
              </a:spcAft>
              <a:buNone/>
            </a:pPr>
            <a:endParaRPr sz="1800" b="0" i="0" u="none" strike="noStrike" cap="none" baseline="0" dirty="0">
              <a:solidFill>
                <a:schemeClr val="dk1"/>
              </a:solidFill>
              <a:latin typeface="Arial"/>
              <a:ea typeface="Arial"/>
              <a:cs typeface="Arial"/>
              <a:sym typeface="Arial"/>
            </a:endParaRPr>
          </a:p>
        </p:txBody>
      </p:sp>
      <p:sp>
        <p:nvSpPr>
          <p:cNvPr id="42" name="Shape 42"/>
          <p:cNvSpPr txBox="1"/>
          <p:nvPr/>
        </p:nvSpPr>
        <p:spPr>
          <a:xfrm>
            <a:off x="5087725" y="2971800"/>
            <a:ext cx="3000000" cy="3048001"/>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p:txBody>
      </p:sp>
      <p:pic>
        <p:nvPicPr>
          <p:cNvPr id="5" name="Picture 4"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3762662823"/>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4" name="Shape 54"/>
          <p:cNvSpPr txBox="1">
            <a:spLocks noGrp="1"/>
          </p:cNvSpPr>
          <p:nvPr>
            <p:ph type="title"/>
          </p:nvPr>
        </p:nvSpPr>
        <p:spPr>
          <a:xfrm>
            <a:off x="685800" y="1600200"/>
            <a:ext cx="7772400" cy="9144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4400" b="0" i="0" u="none" strike="noStrike" cap="none" baseline="0" dirty="0">
                <a:solidFill>
                  <a:srgbClr val="FF0000"/>
                </a:solidFill>
                <a:latin typeface="Calibri" panose="020F0502020204030204" pitchFamily="34" charset="0"/>
                <a:ea typeface="Arial"/>
                <a:cs typeface="Calibri" panose="020F0502020204030204" pitchFamily="34" charset="0"/>
                <a:sym typeface="Arial"/>
              </a:rPr>
              <a:t>Sources of Financial Aid</a:t>
            </a:r>
          </a:p>
        </p:txBody>
      </p:sp>
      <p:sp>
        <p:nvSpPr>
          <p:cNvPr id="53" name="Shape 53"/>
          <p:cNvSpPr txBox="1">
            <a:spLocks noGrp="1"/>
          </p:cNvSpPr>
          <p:nvPr>
            <p:ph type="body" idx="1"/>
          </p:nvPr>
        </p:nvSpPr>
        <p:spPr>
          <a:xfrm>
            <a:off x="647700" y="2438400"/>
            <a:ext cx="7658100" cy="3907499"/>
          </a:xfrm>
          <a:prstGeom prst="rect">
            <a:avLst/>
          </a:prstGeom>
          <a:noFill/>
          <a:ln>
            <a:noFill/>
          </a:ln>
        </p:spPr>
        <p:txBody>
          <a:bodyPr lIns="91425" tIns="45700" rIns="91425" bIns="45700" anchor="t" anchorCtr="0">
            <a:noAutofit/>
          </a:bodyPr>
          <a:lstStyle/>
          <a:p>
            <a:pPr marR="0" lvl="0" algn="l" rtl="0">
              <a:lnSpc>
                <a:spcPct val="100000"/>
              </a:lnSpc>
              <a:spcBef>
                <a:spcPts val="560"/>
              </a:spcBef>
              <a:spcAft>
                <a:spcPts val="0"/>
              </a:spcAft>
              <a:buClr>
                <a:schemeClr val="dk1"/>
              </a:buClr>
              <a:buSzPct val="100000"/>
              <a:buFont typeface="Wingdings" panose="05000000000000000000" pitchFamily="2" charset="2"/>
              <a:buChar char="§"/>
            </a:pPr>
            <a:r>
              <a:rPr lang="en-US" sz="2000" b="0" i="0" u="none" strike="noStrike" cap="none" baseline="0" dirty="0">
                <a:solidFill>
                  <a:schemeClr val="dk1"/>
                </a:solidFill>
                <a:latin typeface="Arial"/>
                <a:ea typeface="Arial"/>
                <a:cs typeface="Arial"/>
                <a:sym typeface="Arial"/>
              </a:rPr>
              <a:t> </a:t>
            </a:r>
            <a:r>
              <a:rPr lang="en-US" sz="2000" b="0" i="0" u="none" strike="noStrike" cap="none" dirty="0">
                <a:solidFill>
                  <a:schemeClr val="dk1"/>
                </a:solidFill>
                <a:latin typeface="Calibri" panose="020F0502020204030204" pitchFamily="34" charset="0"/>
                <a:cs typeface="Calibri" panose="020F0502020204030204" pitchFamily="34" charset="0"/>
                <a:sym typeface="Arial"/>
              </a:rPr>
              <a:t>Scholarships</a:t>
            </a:r>
          </a:p>
          <a:p>
            <a:pPr marR="0" lvl="0" algn="l" rtl="0">
              <a:lnSpc>
                <a:spcPct val="100000"/>
              </a:lnSpc>
              <a:spcBef>
                <a:spcPts val="560"/>
              </a:spcBef>
              <a:spcAft>
                <a:spcPts val="0"/>
              </a:spcAft>
              <a:buClr>
                <a:schemeClr val="dk1"/>
              </a:buClr>
              <a:buSzPct val="100000"/>
              <a:buFont typeface="Wingdings" panose="05000000000000000000" pitchFamily="2" charset="2"/>
              <a:buChar char="§"/>
            </a:pPr>
            <a:endParaRPr lang="en-US" sz="2000" b="0" i="0" u="none" strike="noStrike" cap="none" dirty="0">
              <a:solidFill>
                <a:schemeClr val="dk1"/>
              </a:solidFill>
              <a:latin typeface="Calibri" panose="020F0502020204030204" pitchFamily="34" charset="0"/>
              <a:cs typeface="Calibri" panose="020F0502020204030204" pitchFamily="34" charset="0"/>
              <a:sym typeface="Arial"/>
            </a:endParaRPr>
          </a:p>
          <a:p>
            <a:pPr marR="0" lvl="0" algn="l" rtl="0">
              <a:lnSpc>
                <a:spcPct val="100000"/>
              </a:lnSpc>
              <a:spcBef>
                <a:spcPts val="560"/>
              </a:spcBef>
              <a:spcAft>
                <a:spcPts val="0"/>
              </a:spcAft>
              <a:buClr>
                <a:schemeClr val="dk1"/>
              </a:buClr>
              <a:buSzPct val="100000"/>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 Private Education Loans</a:t>
            </a:r>
          </a:p>
          <a:p>
            <a:pPr marR="0" lvl="0" algn="l" rtl="0">
              <a:lnSpc>
                <a:spcPct val="100000"/>
              </a:lnSpc>
              <a:spcBef>
                <a:spcPts val="560"/>
              </a:spcBef>
              <a:spcAft>
                <a:spcPts val="0"/>
              </a:spcAft>
              <a:buClr>
                <a:schemeClr val="dk1"/>
              </a:buClr>
              <a:buSzPct val="100000"/>
              <a:buFont typeface="Wingdings" panose="05000000000000000000" pitchFamily="2" charset="2"/>
              <a:buChar char="§"/>
            </a:pPr>
            <a:endParaRPr lang="en-US" sz="2000" cap="none" dirty="0">
              <a:latin typeface="Calibri" panose="020F0502020204030204" pitchFamily="34" charset="0"/>
              <a:cs typeface="Calibri" panose="020F0502020204030204" pitchFamily="34" charset="0"/>
            </a:endParaRPr>
          </a:p>
          <a:p>
            <a:pPr marR="0" lvl="0" algn="l" rtl="0">
              <a:lnSpc>
                <a:spcPct val="100000"/>
              </a:lnSpc>
              <a:spcBef>
                <a:spcPts val="560"/>
              </a:spcBef>
              <a:spcAft>
                <a:spcPts val="0"/>
              </a:spcAft>
              <a:buClr>
                <a:schemeClr val="dk1"/>
              </a:buClr>
              <a:buSzPct val="100000"/>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  Federal Student Aid</a:t>
            </a: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Unsubsidized Stafford Loan – </a:t>
            </a:r>
            <a:r>
              <a:rPr lang="en-US" sz="2000" cap="none" dirty="0">
                <a:solidFill>
                  <a:srgbClr val="FF0000"/>
                </a:solidFill>
                <a:latin typeface="Calibri" panose="020F0502020204030204" pitchFamily="34" charset="0"/>
                <a:cs typeface="Calibri" panose="020F0502020204030204" pitchFamily="34" charset="0"/>
              </a:rPr>
              <a:t>Max $20,500 annually</a:t>
            </a: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Graduate PLUS Loan – </a:t>
            </a:r>
            <a:r>
              <a:rPr lang="en-US" sz="2000" cap="none" dirty="0">
                <a:solidFill>
                  <a:srgbClr val="FF0000"/>
                </a:solidFill>
                <a:latin typeface="Calibri" panose="020F0502020204030204" pitchFamily="34" charset="0"/>
                <a:cs typeface="Calibri" panose="020F0502020204030204" pitchFamily="34" charset="0"/>
              </a:rPr>
              <a:t>Up to total Cost of Attendance</a:t>
            </a:r>
          </a:p>
          <a:p>
            <a:pPr marL="1279525" lvl="2" indent="-457200">
              <a:buClr>
                <a:schemeClr val="dk1"/>
              </a:buClr>
              <a:buSzPct val="100000"/>
              <a:buFont typeface="Arial" panose="020B0604020202020204" pitchFamily="34" charset="0"/>
              <a:buChar char="•"/>
            </a:pPr>
            <a:r>
              <a:rPr lang="en-US" sz="1800" cap="none" dirty="0">
                <a:solidFill>
                  <a:srgbClr val="002060"/>
                </a:solidFill>
                <a:latin typeface="Calibri" panose="020F0502020204030204" pitchFamily="34" charset="0"/>
                <a:cs typeface="Calibri" panose="020F0502020204030204" pitchFamily="34" charset="0"/>
                <a:hlinkClick r:id="rId3"/>
              </a:rPr>
              <a:t>http://www.annualcreditreport.com</a:t>
            </a:r>
            <a:r>
              <a:rPr lang="en-US" sz="1800" cap="none" dirty="0">
                <a:latin typeface="Calibri" panose="020F0502020204030204" pitchFamily="34" charset="0"/>
                <a:cs typeface="Calibri" panose="020F0502020204030204" pitchFamily="34" charset="0"/>
              </a:rPr>
              <a:t> </a:t>
            </a:r>
            <a:endParaRPr lang="en-US" sz="1800" cap="none" dirty="0">
              <a:solidFill>
                <a:schemeClr val="dk1"/>
              </a:solidFill>
              <a:latin typeface="Calibri" panose="020F0502020204030204" pitchFamily="34" charset="0"/>
              <a:cs typeface="Calibri" panose="020F0502020204030204" pitchFamily="34" charset="0"/>
            </a:endParaRPr>
          </a:p>
          <a:p>
            <a:pPr marL="879475" lvl="1" indent="-457200">
              <a:buClr>
                <a:schemeClr val="dk1"/>
              </a:buClr>
              <a:buSzPct val="100000"/>
              <a:buFont typeface="Arial" panose="020B0604020202020204" pitchFamily="34" charset="0"/>
              <a:buChar char="•"/>
            </a:pPr>
            <a:r>
              <a:rPr lang="en-US" sz="2000" cap="none" dirty="0">
                <a:solidFill>
                  <a:schemeClr val="dk1"/>
                </a:solidFill>
                <a:latin typeface="Calibri" panose="020F0502020204030204" pitchFamily="34" charset="0"/>
                <a:cs typeface="Calibri" panose="020F0502020204030204" pitchFamily="34" charset="0"/>
              </a:rPr>
              <a:t>Federal Work Study (FWS)</a:t>
            </a:r>
          </a:p>
          <a:p>
            <a:pPr lvl="0" indent="0" algn="l" rtl="0">
              <a:spcBef>
                <a:spcPts val="480"/>
              </a:spcBef>
              <a:buNone/>
            </a:pPr>
            <a:endParaRPr lang="en-US" sz="2400" dirty="0"/>
          </a:p>
          <a:p>
            <a:pPr marL="514350" marR="0" lvl="0" indent="-514350" algn="r" rtl="0">
              <a:lnSpc>
                <a:spcPct val="100000"/>
              </a:lnSpc>
              <a:spcBef>
                <a:spcPts val="560"/>
              </a:spcBef>
              <a:spcAft>
                <a:spcPts val="0"/>
              </a:spcAft>
              <a:buClr>
                <a:schemeClr val="dk1"/>
              </a:buClr>
              <a:buFont typeface="+mj-lt"/>
              <a:buAutoNum type="arabicPeriod"/>
            </a:pPr>
            <a:endParaRPr lang="en-US" sz="2800" b="0" i="0" u="none" strike="noStrike" cap="none" baseline="0" dirty="0">
              <a:solidFill>
                <a:schemeClr val="dk1"/>
              </a:solidFill>
              <a:latin typeface="Arial"/>
              <a:ea typeface="Arial"/>
              <a:cs typeface="Arial"/>
              <a:sym typeface="Arial"/>
            </a:endParaRPr>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sp>
        <p:nvSpPr>
          <p:cNvPr id="55" name="Shape 55"/>
          <p:cNvSpPr txBox="1"/>
          <p:nvPr/>
        </p:nvSpPr>
        <p:spPr>
          <a:xfrm>
            <a:off x="4536300" y="2618050"/>
            <a:ext cx="4091999" cy="3000000"/>
          </a:xfrm>
          <a:prstGeom prst="rect">
            <a:avLst/>
          </a:prstGeom>
        </p:spPr>
        <p:txBody>
          <a:bodyPr lIns="91425" tIns="91425" rIns="91425" bIns="91425" anchor="ctr" anchorCtr="0">
            <a:noAutofit/>
          </a:bodyPr>
          <a:lstStyle/>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lvl="0" rtl="0">
              <a:spcBef>
                <a:spcPts val="480"/>
              </a:spcBef>
              <a:buClr>
                <a:schemeClr val="dk1"/>
              </a:buClr>
              <a:buSzPct val="100000"/>
            </a:pPr>
            <a:endParaRPr lang="en-US" sz="2000" dirty="0">
              <a:solidFill>
                <a:schemeClr val="dk1"/>
              </a:solidFill>
            </a:endParaRPr>
          </a:p>
          <a:p>
            <a:pPr marL="457200" lvl="0" indent="0" rtl="0">
              <a:spcBef>
                <a:spcPts val="480"/>
              </a:spcBef>
              <a:buNone/>
            </a:pPr>
            <a:endParaRPr sz="2400" dirty="0">
              <a:solidFill>
                <a:schemeClr val="dk1"/>
              </a:solidFill>
            </a:endParaRPr>
          </a:p>
        </p:txBody>
      </p:sp>
      <p:pic>
        <p:nvPicPr>
          <p:cNvPr id="5" name="Picture 4" descr="Logo IIT C KENT2 2012"/>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4" name="Title 3"/>
          <p:cNvSpPr>
            <a:spLocks noGrp="1"/>
          </p:cNvSpPr>
          <p:nvPr>
            <p:ph type="ctrTitle"/>
          </p:nvPr>
        </p:nvSpPr>
        <p:spPr>
          <a:xfrm>
            <a:off x="650100" y="1295400"/>
            <a:ext cx="7772400" cy="1143000"/>
          </a:xfrm>
        </p:spPr>
        <p:txBody>
          <a:bodyPr>
            <a:normAutofit/>
          </a:bodyPr>
          <a:lstStyle/>
          <a:p>
            <a:r>
              <a:rPr lang="en-US" sz="4000" dirty="0">
                <a:latin typeface="Calibri" panose="020F0502020204030204" pitchFamily="34" charset="0"/>
                <a:cs typeface="Calibri" panose="020F0502020204030204" pitchFamily="34" charset="0"/>
              </a:rPr>
              <a:t>Current Loan Interest &amp; Fees</a:t>
            </a:r>
            <a:br>
              <a:rPr lang="en-US" sz="4000" dirty="0">
                <a:latin typeface="Calibri" panose="020F0502020204030204" pitchFamily="34" charset="0"/>
                <a:cs typeface="Calibri" panose="020F0502020204030204" pitchFamily="34" charset="0"/>
              </a:rPr>
            </a:br>
            <a:r>
              <a:rPr lang="en-US" sz="2200" b="1" u="sng" dirty="0">
                <a:solidFill>
                  <a:srgbClr val="002060"/>
                </a:solidFill>
                <a:latin typeface="Calibri" panose="020F0502020204030204" pitchFamily="34" charset="0"/>
                <a:cs typeface="Calibri" panose="020F0502020204030204" pitchFamily="34" charset="0"/>
              </a:rPr>
              <a:t>STUDENTAID.GOV</a:t>
            </a:r>
            <a:endParaRPr lang="en-US" sz="4000" b="1" u="sng" dirty="0">
              <a:solidFill>
                <a:srgbClr val="002060"/>
              </a:solidFill>
              <a:latin typeface="Calibri" panose="020F0502020204030204" pitchFamily="34" charset="0"/>
              <a:cs typeface="Calibri" panose="020F0502020204030204" pitchFamily="34" charset="0"/>
            </a:endParaRPr>
          </a:p>
        </p:txBody>
      </p:sp>
      <p:sp>
        <p:nvSpPr>
          <p:cNvPr id="53" name="Shape 53"/>
          <p:cNvSpPr txBox="1">
            <a:spLocks noGrp="1"/>
          </p:cNvSpPr>
          <p:nvPr>
            <p:ph type="body" idx="2"/>
          </p:nvPr>
        </p:nvSpPr>
        <p:spPr>
          <a:prstGeom prst="rect">
            <a:avLst/>
          </a:prstGeom>
          <a:noFill/>
          <a:ln>
            <a:noFill/>
          </a:ln>
        </p:spPr>
        <p:txBody>
          <a:bodyPr lIns="91425" tIns="45700" rIns="91425" bIns="45700" anchor="t" anchorCtr="0">
            <a:noAutofit/>
          </a:bodyPr>
          <a:lstStyle/>
          <a:p>
            <a:pPr lvl="0" indent="0" algn="l" rtl="0">
              <a:spcBef>
                <a:spcPts val="480"/>
              </a:spcBef>
              <a:buNone/>
            </a:pPr>
            <a:endParaRPr sz="2400" dirty="0"/>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a:p>
            <a:pPr marL="0" marR="0" lvl="0" indent="107950" algn="r"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Arial"/>
              <a:ea typeface="Arial"/>
              <a:cs typeface="Arial"/>
              <a:sym typeface="Arial"/>
            </a:endParaRPr>
          </a:p>
        </p:txBody>
      </p:sp>
      <p:sp>
        <p:nvSpPr>
          <p:cNvPr id="55" name="Shape 55"/>
          <p:cNvSpPr txBox="1"/>
          <p:nvPr/>
        </p:nvSpPr>
        <p:spPr>
          <a:xfrm>
            <a:off x="4536300" y="2618050"/>
            <a:ext cx="4091999" cy="3000000"/>
          </a:xfrm>
          <a:prstGeom prst="rect">
            <a:avLst/>
          </a:prstGeom>
        </p:spPr>
        <p:txBody>
          <a:bodyPr lIns="91425" tIns="91425" rIns="91425" bIns="91425" anchor="ctr" anchorCtr="0">
            <a:noAutofit/>
          </a:bodyPr>
          <a:lstStyle/>
          <a:p>
            <a:pPr marL="457200" lvl="0" indent="0" rtl="0">
              <a:spcBef>
                <a:spcPts val="480"/>
              </a:spcBef>
              <a:buNone/>
            </a:pPr>
            <a:endParaRPr sz="2400" dirty="0">
              <a:solidFill>
                <a:schemeClr val="dk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799938443"/>
              </p:ext>
            </p:extLst>
          </p:nvPr>
        </p:nvGraphicFramePr>
        <p:xfrm>
          <a:off x="1371600" y="2438400"/>
          <a:ext cx="5867400" cy="3797990"/>
        </p:xfrm>
        <a:graphic>
          <a:graphicData uri="http://schemas.openxmlformats.org/drawingml/2006/table">
            <a:tbl>
              <a:tblPr firstRow="1" bandRow="1"/>
              <a:tblGrid>
                <a:gridCol w="12954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1268150">
                <a:tc>
                  <a:txBody>
                    <a:bodyPr/>
                    <a:lstStyle/>
                    <a:p>
                      <a:pPr algn="ctr"/>
                      <a:r>
                        <a:rPr lang="en-US" sz="1400" b="1" u="sng" dirty="0"/>
                        <a:t>Loan</a:t>
                      </a:r>
                      <a:r>
                        <a:rPr lang="en-US" sz="1400" b="1" u="sng" baseline="0" dirty="0"/>
                        <a:t> Type</a:t>
                      </a:r>
                      <a:endParaRPr lang="en-US" sz="1400" b="1" u="sng" dirty="0"/>
                    </a:p>
                  </a:txBody>
                  <a:tcPr/>
                </a:tc>
                <a:tc>
                  <a:txBody>
                    <a:bodyPr/>
                    <a:lstStyle/>
                    <a:p>
                      <a:pPr algn="ctr"/>
                      <a:r>
                        <a:rPr lang="en-US" sz="1400" b="1" u="sng" dirty="0"/>
                        <a:t>Interest Rate 2024-2025</a:t>
                      </a:r>
                    </a:p>
                    <a:p>
                      <a:pPr algn="ctr"/>
                      <a:r>
                        <a:rPr lang="en-US" sz="1200" b="1" i="0" u="none" strike="noStrike" cap="none" baseline="0" dirty="0">
                          <a:solidFill>
                            <a:srgbClr val="FF0000"/>
                          </a:solidFill>
                          <a:effectLst/>
                          <a:latin typeface="+mn-lt"/>
                          <a:ea typeface="+mn-ea"/>
                          <a:cs typeface="+mn-cs"/>
                          <a:sym typeface="Arial"/>
                          <a:rtl val="0"/>
                        </a:rPr>
                        <a:t>Loans first disbursed on or after 7/1/24 and before 7/1/25</a:t>
                      </a:r>
                      <a:endParaRPr lang="en-US" sz="1200" b="1" u="sng" dirty="0">
                        <a:solidFill>
                          <a:srgbClr val="FF0000"/>
                        </a:solidFill>
                      </a:endParaRPr>
                    </a:p>
                  </a:txBody>
                  <a:tcPr/>
                </a:tc>
                <a:tc>
                  <a:txBody>
                    <a:bodyPr/>
                    <a:lstStyle/>
                    <a:p>
                      <a:pPr algn="ctr"/>
                      <a:r>
                        <a:rPr lang="en-US" sz="1400" b="1" u="sng" dirty="0"/>
                        <a:t>Origination Fees</a:t>
                      </a:r>
                    </a:p>
                    <a:p>
                      <a:pPr algn="ctr"/>
                      <a:endParaRPr lang="en-US" sz="1200" b="1" i="0" u="none" strike="noStrike" cap="none" baseline="0" dirty="0">
                        <a:solidFill>
                          <a:schemeClr val="tx1"/>
                        </a:solidFill>
                        <a:effectLst/>
                        <a:latin typeface="+mn-lt"/>
                        <a:ea typeface="+mn-ea"/>
                        <a:cs typeface="+mn-cs"/>
                        <a:sym typeface="Arial"/>
                        <a:rtl val="0"/>
                      </a:endParaRPr>
                    </a:p>
                    <a:p>
                      <a:pPr algn="ctr"/>
                      <a:r>
                        <a:rPr lang="en-US" sz="1200" b="1" i="0" u="none" strike="noStrike" cap="none" baseline="0" dirty="0">
                          <a:solidFill>
                            <a:srgbClr val="FF0000"/>
                          </a:solidFill>
                          <a:effectLst/>
                          <a:latin typeface="+mn-lt"/>
                          <a:ea typeface="+mn-ea"/>
                          <a:cs typeface="+mn-cs"/>
                          <a:sym typeface="Arial"/>
                          <a:rtl val="0"/>
                        </a:rPr>
                        <a:t>On or after 10/1/24 and before 10/1/25</a:t>
                      </a:r>
                      <a:endParaRPr lang="en-US" sz="1200" b="1" u="sng" dirty="0">
                        <a:solidFill>
                          <a:srgbClr val="FF0000"/>
                        </a:solidFill>
                      </a:endParaRPr>
                    </a:p>
                  </a:txBody>
                  <a:tcPr/>
                </a:tc>
                <a:tc>
                  <a:txBody>
                    <a:bodyPr/>
                    <a:lstStyle/>
                    <a:p>
                      <a:pPr algn="ctr"/>
                      <a:r>
                        <a:rPr lang="en-US" sz="1400" b="1" u="sng" dirty="0"/>
                        <a:t>Grace Period</a:t>
                      </a:r>
                    </a:p>
                  </a:txBody>
                  <a:tcPr/>
                </a:tc>
                <a:extLst>
                  <a:ext uri="{0D108BD9-81ED-4DB2-BD59-A6C34878D82A}">
                    <a16:rowId xmlns:a16="http://schemas.microsoft.com/office/drawing/2014/main" val="10000"/>
                  </a:ext>
                </a:extLst>
              </a:tr>
              <a:tr h="802640">
                <a:tc>
                  <a:txBody>
                    <a:bodyPr/>
                    <a:lstStyle/>
                    <a:p>
                      <a:r>
                        <a:rPr lang="en-US" sz="1400" b="1" dirty="0"/>
                        <a:t>Federal Direct</a:t>
                      </a:r>
                      <a:r>
                        <a:rPr lang="en-US" sz="1400" b="1" baseline="0" dirty="0"/>
                        <a:t> Unsubsidized Loan – not need based</a:t>
                      </a:r>
                      <a:endParaRPr lang="en-US" sz="1400" b="1" dirty="0"/>
                    </a:p>
                  </a:txBody>
                  <a:tcPr/>
                </a:tc>
                <a:tc>
                  <a:txBody>
                    <a:bodyPr/>
                    <a:lstStyle/>
                    <a:p>
                      <a:pPr algn="ctr"/>
                      <a:r>
                        <a:rPr lang="en-US" sz="1400" dirty="0"/>
                        <a:t>8.08%</a:t>
                      </a:r>
                    </a:p>
                    <a:p>
                      <a:pPr algn="ctr"/>
                      <a:endParaRPr lang="en-US" sz="1400" dirty="0"/>
                    </a:p>
                    <a:p>
                      <a:pPr algn="ctr"/>
                      <a:r>
                        <a:rPr lang="en-US" sz="1400" dirty="0"/>
                        <a:t>Accrues</a:t>
                      </a:r>
                      <a:r>
                        <a:rPr lang="en-US" sz="1400" baseline="0" dirty="0"/>
                        <a:t> while in school </a:t>
                      </a:r>
                      <a:endParaRPr lang="en-US" sz="1400" dirty="0"/>
                    </a:p>
                  </a:txBody>
                  <a:tcPr/>
                </a:tc>
                <a:tc>
                  <a:txBody>
                    <a:bodyPr/>
                    <a:lstStyle/>
                    <a:p>
                      <a:pPr algn="ctr"/>
                      <a:r>
                        <a:rPr lang="en-US" sz="1400" dirty="0"/>
                        <a:t>1.057%</a:t>
                      </a:r>
                    </a:p>
                    <a:p>
                      <a:pPr algn="ctr"/>
                      <a:endParaRPr lang="en-US" sz="1400" dirty="0"/>
                    </a:p>
                    <a:p>
                      <a:pPr algn="ctr"/>
                      <a:r>
                        <a:rPr lang="en-US" sz="1400" dirty="0"/>
                        <a:t>Subtract</a:t>
                      </a:r>
                      <a:r>
                        <a:rPr lang="en-US" sz="1400" baseline="0" dirty="0"/>
                        <a:t> from accepted loan amount</a:t>
                      </a:r>
                      <a:endParaRPr lang="en-US" sz="1400" dirty="0"/>
                    </a:p>
                  </a:txBody>
                  <a:tcPr/>
                </a:tc>
                <a:tc>
                  <a:txBody>
                    <a:bodyPr/>
                    <a:lstStyle/>
                    <a:p>
                      <a:r>
                        <a:rPr lang="en-US" sz="1400" dirty="0"/>
                        <a:t>6 months after</a:t>
                      </a:r>
                      <a:r>
                        <a:rPr lang="en-US" sz="1400" baseline="0" dirty="0"/>
                        <a:t> graduation or if cease to be enrolled at least half time</a:t>
                      </a:r>
                      <a:endParaRPr lang="en-US" sz="1400" dirty="0"/>
                    </a:p>
                  </a:txBody>
                  <a:tcPr/>
                </a:tc>
                <a:extLst>
                  <a:ext uri="{0D108BD9-81ED-4DB2-BD59-A6C34878D82A}">
                    <a16:rowId xmlns:a16="http://schemas.microsoft.com/office/drawing/2014/main" val="10001"/>
                  </a:ext>
                </a:extLst>
              </a:tr>
              <a:tr h="802640">
                <a:tc>
                  <a:txBody>
                    <a:bodyPr/>
                    <a:lstStyle/>
                    <a:p>
                      <a:r>
                        <a:rPr lang="en-US" sz="1400" b="1" dirty="0"/>
                        <a:t>Federal Direct Graduate Plus Loan – credit</a:t>
                      </a:r>
                      <a:r>
                        <a:rPr lang="en-US" sz="1400" b="1" baseline="0" dirty="0"/>
                        <a:t> based and not need based</a:t>
                      </a:r>
                      <a:endParaRPr lang="en-US" sz="1400" b="1" dirty="0"/>
                    </a:p>
                  </a:txBody>
                  <a:tcPr/>
                </a:tc>
                <a:tc>
                  <a:txBody>
                    <a:bodyPr/>
                    <a:lstStyle/>
                    <a:p>
                      <a:pPr algn="ctr"/>
                      <a:r>
                        <a:rPr lang="en-US" sz="1400" dirty="0"/>
                        <a:t>9.08%</a:t>
                      </a:r>
                    </a:p>
                    <a:p>
                      <a:pPr algn="ctr"/>
                      <a:endParaRPr lang="en-US" sz="1400" dirty="0"/>
                    </a:p>
                    <a:p>
                      <a:pPr algn="ctr"/>
                      <a:r>
                        <a:rPr lang="en-US" sz="1400" dirty="0"/>
                        <a:t>Accrues</a:t>
                      </a:r>
                      <a:r>
                        <a:rPr lang="en-US" sz="1400" baseline="0" dirty="0"/>
                        <a:t> while in school </a:t>
                      </a:r>
                      <a:endParaRPr lang="en-US" sz="1400" dirty="0"/>
                    </a:p>
                  </a:txBody>
                  <a:tcPr/>
                </a:tc>
                <a:tc>
                  <a:txBody>
                    <a:bodyPr/>
                    <a:lstStyle/>
                    <a:p>
                      <a:pPr algn="ctr"/>
                      <a:r>
                        <a:rPr lang="en-US" sz="1400" dirty="0"/>
                        <a:t>4.228%</a:t>
                      </a:r>
                    </a:p>
                    <a:p>
                      <a:pPr algn="ctr"/>
                      <a:endParaRPr lang="en-US" sz="1400" dirty="0"/>
                    </a:p>
                    <a:p>
                      <a:pPr algn="ctr"/>
                      <a:r>
                        <a:rPr lang="en-US" sz="1400" dirty="0"/>
                        <a:t>Subtracted</a:t>
                      </a:r>
                      <a:r>
                        <a:rPr lang="en-US" sz="1400" baseline="0" dirty="0"/>
                        <a:t> from accept loan amount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6 months after graduation</a:t>
                      </a:r>
                      <a:r>
                        <a:rPr lang="en-US" sz="1400" baseline="0" dirty="0"/>
                        <a:t> or if cease to be enrolled at least half time</a:t>
                      </a:r>
                      <a:endParaRPr lang="en-US" sz="1400" dirty="0"/>
                    </a:p>
                    <a:p>
                      <a:endParaRPr lang="en-US" sz="1400" dirty="0"/>
                    </a:p>
                  </a:txBody>
                  <a:tcPr/>
                </a:tc>
                <a:extLst>
                  <a:ext uri="{0D108BD9-81ED-4DB2-BD59-A6C34878D82A}">
                    <a16:rowId xmlns:a16="http://schemas.microsoft.com/office/drawing/2014/main" val="10002"/>
                  </a:ext>
                </a:extLst>
              </a:tr>
            </a:tbl>
          </a:graphicData>
        </a:graphic>
      </p:graphicFrame>
      <p:pic>
        <p:nvPicPr>
          <p:cNvPr id="6" name="Picture 5" descr="Logo IIT C KENT2 2012"/>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2860599536"/>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89D5E-18C8-B619-B2C3-D03F01D19698}"/>
              </a:ext>
            </a:extLst>
          </p:cNvPr>
          <p:cNvSpPr>
            <a:spLocks noGrp="1"/>
          </p:cNvSpPr>
          <p:nvPr>
            <p:ph type="title"/>
          </p:nvPr>
        </p:nvSpPr>
        <p:spPr/>
        <p:txBody>
          <a:bodyPr>
            <a:normAutofit/>
          </a:bodyPr>
          <a:lstStyle/>
          <a:p>
            <a:r>
              <a:rPr lang="en-US" sz="3200" dirty="0">
                <a:solidFill>
                  <a:srgbClr val="FF0000"/>
                </a:solidFill>
                <a:latin typeface="Calibri" panose="020F0502020204030204" pitchFamily="34" charset="0"/>
                <a:ea typeface="Calibri" panose="020F0502020204030204" pitchFamily="34" charset="0"/>
                <a:cs typeface="Calibri" panose="020F0502020204030204" pitchFamily="34" charset="0"/>
              </a:rPr>
              <a:t>Sample Award – 1L Day (FT)</a:t>
            </a:r>
          </a:p>
        </p:txBody>
      </p:sp>
      <p:sp>
        <p:nvSpPr>
          <p:cNvPr id="3" name="Text Placeholder 2">
            <a:extLst>
              <a:ext uri="{FF2B5EF4-FFF2-40B4-BE49-F238E27FC236}">
                <a16:creationId xmlns:a16="http://schemas.microsoft.com/office/drawing/2014/main" id="{FC252912-8AB9-C548-051C-BCFF28534162}"/>
              </a:ext>
            </a:extLst>
          </p:cNvPr>
          <p:cNvSpPr>
            <a:spLocks noGrp="1"/>
          </p:cNvSpPr>
          <p:nvPr>
            <p:ph type="body" idx="1"/>
          </p:nvPr>
        </p:nvSpPr>
        <p:spPr/>
        <p:txBody>
          <a:bodyPr/>
          <a:lstStyle/>
          <a:p>
            <a:pPr marL="0" indent="0" algn="l">
              <a:buNone/>
            </a:pPr>
            <a:endParaRPr lang="en-US" cap="none" dirty="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cap="none" dirty="0">
                <a:latin typeface="Calibri" panose="020F0502020204030204" pitchFamily="34" charset="0"/>
                <a:ea typeface="Calibri" panose="020F0502020204030204" pitchFamily="34" charset="0"/>
                <a:cs typeface="Calibri" panose="020F0502020204030204" pitchFamily="34" charset="0"/>
              </a:rPr>
              <a:t>Chicago-Kent Scholarship 		$20,000</a:t>
            </a:r>
          </a:p>
          <a:p>
            <a:pPr marL="0" indent="0" algn="l">
              <a:buNone/>
            </a:pPr>
            <a:r>
              <a:rPr lang="en-US" cap="none" dirty="0">
                <a:solidFill>
                  <a:schemeClr val="accent1"/>
                </a:solidFill>
                <a:latin typeface="Calibri" panose="020F0502020204030204" pitchFamily="34" charset="0"/>
                <a:ea typeface="Calibri" panose="020F0502020204030204" pitchFamily="34" charset="0"/>
                <a:cs typeface="Calibri" panose="020F0502020204030204" pitchFamily="34" charset="0"/>
              </a:rPr>
              <a:t>Federal Work Study 			$  5,000</a:t>
            </a:r>
          </a:p>
          <a:p>
            <a:pPr marL="0" indent="0" algn="l">
              <a:buNone/>
            </a:pPr>
            <a:r>
              <a:rPr lang="en-US" cap="none" dirty="0">
                <a:latin typeface="Calibri" panose="020F0502020204030204" pitchFamily="34" charset="0"/>
                <a:ea typeface="Calibri" panose="020F0502020204030204" pitchFamily="34" charset="0"/>
                <a:cs typeface="Calibri" panose="020F0502020204030204" pitchFamily="34" charset="0"/>
              </a:rPr>
              <a:t>Federal Direct </a:t>
            </a:r>
            <a:r>
              <a:rPr lang="en-US" cap="none" dirty="0" err="1">
                <a:latin typeface="Calibri" panose="020F0502020204030204" pitchFamily="34" charset="0"/>
                <a:ea typeface="Calibri" panose="020F0502020204030204" pitchFamily="34" charset="0"/>
                <a:cs typeface="Calibri" panose="020F0502020204030204" pitchFamily="34" charset="0"/>
              </a:rPr>
              <a:t>GradPLUS</a:t>
            </a:r>
            <a:r>
              <a:rPr lang="en-US" cap="none" dirty="0">
                <a:latin typeface="Calibri" panose="020F0502020204030204" pitchFamily="34" charset="0"/>
                <a:ea typeface="Calibri" panose="020F0502020204030204" pitchFamily="34" charset="0"/>
                <a:cs typeface="Calibri" panose="020F0502020204030204" pitchFamily="34" charset="0"/>
              </a:rPr>
              <a:t> Loan		$40,347</a:t>
            </a:r>
          </a:p>
          <a:p>
            <a:pPr marL="0" indent="0" algn="l">
              <a:buNone/>
            </a:pPr>
            <a:r>
              <a:rPr lang="en-US" u="sng" cap="none" dirty="0">
                <a:latin typeface="Calibri" panose="020F0502020204030204" pitchFamily="34" charset="0"/>
                <a:ea typeface="Calibri" panose="020F0502020204030204" pitchFamily="34" charset="0"/>
                <a:cs typeface="Calibri" panose="020F0502020204030204" pitchFamily="34" charset="0"/>
              </a:rPr>
              <a:t>Federal Direct Unsubsidized Loan	$20,500</a:t>
            </a:r>
          </a:p>
          <a:p>
            <a:pPr marL="0" indent="0" algn="l">
              <a:buNone/>
            </a:pPr>
            <a:endParaRPr lang="en-US" u="sng" cap="none" dirty="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cap="none" dirty="0">
                <a:latin typeface="Calibri" panose="020F0502020204030204" pitchFamily="34" charset="0"/>
                <a:ea typeface="Calibri" panose="020F0502020204030204" pitchFamily="34" charset="0"/>
                <a:cs typeface="Calibri" panose="020F0502020204030204" pitchFamily="34" charset="0"/>
              </a:rPr>
              <a:t>TOTAL						</a:t>
            </a:r>
            <a:r>
              <a:rPr lang="en-US" cap="none" dirty="0">
                <a:solidFill>
                  <a:srgbClr val="FF0000"/>
                </a:solidFill>
                <a:latin typeface="Calibri" panose="020F0502020204030204" pitchFamily="34" charset="0"/>
                <a:ea typeface="Calibri" panose="020F0502020204030204" pitchFamily="34" charset="0"/>
                <a:cs typeface="Calibri" panose="020F0502020204030204" pitchFamily="34" charset="0"/>
              </a:rPr>
              <a:t>$85,847</a:t>
            </a:r>
          </a:p>
          <a:p>
            <a:pPr marL="0" indent="0">
              <a:buNone/>
            </a:pPr>
            <a:endParaRPr lang="en-US" cap="none"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descr="Logo IIT C KENT2 2012">
            <a:extLst>
              <a:ext uri="{FF2B5EF4-FFF2-40B4-BE49-F238E27FC236}">
                <a16:creationId xmlns:a16="http://schemas.microsoft.com/office/drawing/2014/main" id="{3C78211A-746D-0255-8463-4E483C154BD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81000"/>
            <a:ext cx="5381625" cy="847725"/>
          </a:xfrm>
          <a:prstGeom prst="rect">
            <a:avLst/>
          </a:prstGeom>
          <a:noFill/>
          <a:ln>
            <a:noFill/>
          </a:ln>
        </p:spPr>
      </p:pic>
    </p:spTree>
    <p:extLst>
      <p:ext uri="{BB962C8B-B14F-4D97-AF65-F5344CB8AC3E}">
        <p14:creationId xmlns:p14="http://schemas.microsoft.com/office/powerpoint/2010/main" val="4262667102"/>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6eaf56b-684f-493a-bf6d-cdefbe3e9a0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E631B3401E8B941B5DFBF063749EBBA" ma:contentTypeVersion="6" ma:contentTypeDescription="Create a new document." ma:contentTypeScope="" ma:versionID="07d940b5d8c2b417d6722c512e2ca5b1">
  <xsd:schema xmlns:xsd="http://www.w3.org/2001/XMLSchema" xmlns:xs="http://www.w3.org/2001/XMLSchema" xmlns:p="http://schemas.microsoft.com/office/2006/metadata/properties" xmlns:ns3="96eaf56b-684f-493a-bf6d-cdefbe3e9a07" targetNamespace="http://schemas.microsoft.com/office/2006/metadata/properties" ma:root="true" ma:fieldsID="577c6ce0c01ebcd9412c9d20236c2414" ns3:_="">
    <xsd:import namespace="96eaf56b-684f-493a-bf6d-cdefbe3e9a07"/>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eaf56b-684f-493a-bf6d-cdefbe3e9a07"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3C744C-0A87-43A9-B015-929A49BFAF42}">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96eaf56b-684f-493a-bf6d-cdefbe3e9a07"/>
    <ds:schemaRef ds:uri="http://www.w3.org/XML/1998/namespace"/>
  </ds:schemaRefs>
</ds:datastoreItem>
</file>

<file path=customXml/itemProps2.xml><?xml version="1.0" encoding="utf-8"?>
<ds:datastoreItem xmlns:ds="http://schemas.openxmlformats.org/officeDocument/2006/customXml" ds:itemID="{AB586122-D94C-486C-9808-8ED44DBFFC8D}">
  <ds:schemaRefs>
    <ds:schemaRef ds:uri="http://schemas.microsoft.com/sharepoint/v3/contenttype/forms"/>
  </ds:schemaRefs>
</ds:datastoreItem>
</file>

<file path=customXml/itemProps3.xml><?xml version="1.0" encoding="utf-8"?>
<ds:datastoreItem xmlns:ds="http://schemas.openxmlformats.org/officeDocument/2006/customXml" ds:itemID="{2D3F8906-3337-43FC-A37E-6B089B40F7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eaf56b-684f-493a-bf6d-cdefbe3e9a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Droplet</Template>
  <TotalTime>8178</TotalTime>
  <Words>585</Words>
  <Application>Microsoft Office PowerPoint</Application>
  <PresentationFormat>On-screen Show (4:3)</PresentationFormat>
  <Paragraphs>162</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Aptos</vt:lpstr>
      <vt:lpstr>Arial</vt:lpstr>
      <vt:lpstr>Arial Narrow</vt:lpstr>
      <vt:lpstr>Calibri</vt:lpstr>
      <vt:lpstr>Kalam</vt:lpstr>
      <vt:lpstr>Times New Roman</vt:lpstr>
      <vt:lpstr>Tw Cen MT</vt:lpstr>
      <vt:lpstr>Wingdings</vt:lpstr>
      <vt:lpstr>Droplet</vt:lpstr>
      <vt:lpstr>Financial Aid At-A-Glance </vt:lpstr>
      <vt:lpstr>FAFSA Free Application for Federal Student Aid</vt:lpstr>
      <vt:lpstr>Cost of Attendance Budget</vt:lpstr>
      <vt:lpstr>24-25 Cost of Attendance- 1L - FT</vt:lpstr>
      <vt:lpstr>24-25 Cost of Attendance- 1L -PT</vt:lpstr>
      <vt:lpstr>Award Review and Acceptance</vt:lpstr>
      <vt:lpstr>Sources of Financial Aid</vt:lpstr>
      <vt:lpstr>Current Loan Interest &amp; Fees STUDENTAID.GOV</vt:lpstr>
      <vt:lpstr>Sample Award – 1L Day (FT)</vt:lpstr>
      <vt:lpstr>Example Estimated 1L (FT) Costs</vt:lpstr>
      <vt:lpstr> External Scholarships </vt:lpstr>
      <vt:lpstr>Required Documents</vt:lpstr>
      <vt:lpstr>Financial Aid Disbursements</vt:lpstr>
      <vt:lpstr>Refunds</vt:lpstr>
      <vt:lpstr>AccessLex Center for Education &amp; Financial Capability</vt:lpstr>
      <vt:lpstr>FERPa  Family Educational Rights &amp; Privacy Act    </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101</dc:title>
  <dc:creator>Financial Aid</dc:creator>
  <cp:lastModifiedBy>empsetup</cp:lastModifiedBy>
  <cp:revision>242</cp:revision>
  <cp:lastPrinted>2019-06-17T14:32:47Z</cp:lastPrinted>
  <dcterms:modified xsi:type="dcterms:W3CDTF">2025-04-07T20:36:47Z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0x0101007E631B3401E8B941B5DFBF063749EBBA</vt:lpwstr>
  </property>
</Properties>
</file>